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59" r:id="rId5"/>
    <p:sldId id="257" r:id="rId6"/>
    <p:sldId id="261" r:id="rId7"/>
    <p:sldId id="262" r:id="rId8"/>
    <p:sldId id="263" r:id="rId9"/>
    <p:sldId id="265" r:id="rId10"/>
    <p:sldId id="269" r:id="rId11"/>
    <p:sldId id="275" r:id="rId12"/>
    <p:sldId id="276" r:id="rId13"/>
    <p:sldId id="282" r:id="rId14"/>
    <p:sldId id="271" r:id="rId15"/>
    <p:sldId id="270" r:id="rId16"/>
    <p:sldId id="280" r:id="rId17"/>
    <p:sldId id="281" r:id="rId18"/>
    <p:sldId id="264" r:id="rId19"/>
    <p:sldId id="266" r:id="rId20"/>
    <p:sldId id="267" r:id="rId21"/>
    <p:sldId id="268" r:id="rId22"/>
    <p:sldId id="272" r:id="rId23"/>
    <p:sldId id="277" r:id="rId24"/>
    <p:sldId id="273" r:id="rId25"/>
    <p:sldId id="274" r:id="rId26"/>
    <p:sldId id="283" r:id="rId27"/>
    <p:sldId id="284" r:id="rId28"/>
    <p:sldId id="278" r:id="rId29"/>
    <p:sldId id="279"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31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A52F98F-C04A-4750-8079-3E34D81133A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 xmlns:a16="http://schemas.microsoft.com/office/drawing/2014/main" id="{F8CC8F6C-B715-4557-A6F0-4347686F6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7C7BC344-BAA9-4A91-9F6A-3CDF66A3181F}"/>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5" name="Segnaposto piè di pagina 4">
            <a:extLst>
              <a:ext uri="{FF2B5EF4-FFF2-40B4-BE49-F238E27FC236}">
                <a16:creationId xmlns="" xmlns:a16="http://schemas.microsoft.com/office/drawing/2014/main" id="{C49731B5-4891-46D1-8663-C252FAF1E70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FB3EDA9-A25D-4B31-BA32-9D0AE4CB1CCD}"/>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1883374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E944844-9C4F-4776-9271-865DD76F21D7}"/>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 xmlns:a16="http://schemas.microsoft.com/office/drawing/2014/main" id="{9AAC45EE-4317-45F2-B181-BD2818018B6D}"/>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60651552-6255-4B47-A8C3-82057580DDF0}"/>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5" name="Segnaposto piè di pagina 4">
            <a:extLst>
              <a:ext uri="{FF2B5EF4-FFF2-40B4-BE49-F238E27FC236}">
                <a16:creationId xmlns="" xmlns:a16="http://schemas.microsoft.com/office/drawing/2014/main" id="{1D9ED744-89C9-4BAB-84DA-77B66CCD4D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8D60BED9-A8D2-4292-A37D-E00AD33A7C3B}"/>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204706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19BC5D5B-1492-4782-AC72-4551C6C80ACE}"/>
              </a:ext>
            </a:extLst>
          </p:cNvPr>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a:extLst>
              <a:ext uri="{FF2B5EF4-FFF2-40B4-BE49-F238E27FC236}">
                <a16:creationId xmlns="" xmlns:a16="http://schemas.microsoft.com/office/drawing/2014/main" id="{BE3F0EBB-9485-45F9-9A3E-121D0F37A37B}"/>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67376196-3A11-4104-9932-322272A91CB3}"/>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5" name="Segnaposto piè di pagina 4">
            <a:extLst>
              <a:ext uri="{FF2B5EF4-FFF2-40B4-BE49-F238E27FC236}">
                <a16:creationId xmlns="" xmlns:a16="http://schemas.microsoft.com/office/drawing/2014/main" id="{2E433AF5-A428-40BD-8A92-90DB4C467F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79D6C8F9-FF56-4C45-89FE-455291BC4C2F}"/>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3817632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1C1BAF5-627D-45A0-9635-8A4DE049AFE0}"/>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 xmlns:a16="http://schemas.microsoft.com/office/drawing/2014/main" id="{71AA624D-994A-4853-8F45-9EA93D2E0AB5}"/>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A159917C-5721-40EB-830D-51794F671F39}"/>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5" name="Segnaposto piè di pagina 4">
            <a:extLst>
              <a:ext uri="{FF2B5EF4-FFF2-40B4-BE49-F238E27FC236}">
                <a16:creationId xmlns="" xmlns:a16="http://schemas.microsoft.com/office/drawing/2014/main" id="{027AE67E-93C8-4032-9D52-B59023ED856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335D7499-612A-495B-8278-F91DE142F6ED}"/>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193556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A8D89EF-2256-4D49-8291-8E93932A0A7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 xmlns:a16="http://schemas.microsoft.com/office/drawing/2014/main" id="{4CC3AED3-69A4-4018-9115-A0F0A5E5EA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 xmlns:a16="http://schemas.microsoft.com/office/drawing/2014/main" id="{C1D0133F-DAFD-4AC8-AFFD-ECB1BA441EC1}"/>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5" name="Segnaposto piè di pagina 4">
            <a:extLst>
              <a:ext uri="{FF2B5EF4-FFF2-40B4-BE49-F238E27FC236}">
                <a16:creationId xmlns="" xmlns:a16="http://schemas.microsoft.com/office/drawing/2014/main" id="{52096EB3-8738-4C11-9544-4AD6773B9D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9BDF22A6-B864-4C3F-B705-BE3C02EA0E29}"/>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2007095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33FB930-19E2-444E-A8A3-725F499BB881}"/>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 xmlns:a16="http://schemas.microsoft.com/office/drawing/2014/main" id="{ECE2939D-AFEF-4089-A4B3-526ECC2ECDE0}"/>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933857AB-BCC5-40AE-B38D-5D5C1D8EE528}"/>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EEA53824-51E7-4D66-982C-CBF4C50A66A0}"/>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6" name="Segnaposto piè di pagina 5">
            <a:extLst>
              <a:ext uri="{FF2B5EF4-FFF2-40B4-BE49-F238E27FC236}">
                <a16:creationId xmlns="" xmlns:a16="http://schemas.microsoft.com/office/drawing/2014/main" id="{AE4567EC-9D38-4CEE-ADE2-AB49EDA0FF0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26DEEE70-93E0-44BD-AD26-D0C3967B83EE}"/>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182422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2CA6348-8C7B-4C1B-88AA-CDA781580717}"/>
              </a:ext>
            </a:extLst>
          </p:cNvPr>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a:extLst>
              <a:ext uri="{FF2B5EF4-FFF2-40B4-BE49-F238E27FC236}">
                <a16:creationId xmlns="" xmlns:a16="http://schemas.microsoft.com/office/drawing/2014/main" id="{3D02954C-F6F6-4EF2-8960-A6FE31F6C5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 xmlns:a16="http://schemas.microsoft.com/office/drawing/2014/main" id="{6A9D88E9-5378-4A48-8CF4-E214CD9D1037}"/>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F35320A5-5F48-478D-A870-237BD170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 xmlns:a16="http://schemas.microsoft.com/office/drawing/2014/main" id="{0F0AC26D-7F0B-4110-AB34-DA8E343B6D3B}"/>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ABE05575-BE3E-4A50-8854-C7C983483EDD}"/>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8" name="Segnaposto piè di pagina 7">
            <a:extLst>
              <a:ext uri="{FF2B5EF4-FFF2-40B4-BE49-F238E27FC236}">
                <a16:creationId xmlns="" xmlns:a16="http://schemas.microsoft.com/office/drawing/2014/main" id="{5966C3DD-521D-4FD6-AAB8-7A70EC229B0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7EC50CC9-0BB6-4598-BBDC-07D5E06608C2}"/>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256354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D0F48FE-DE31-4D69-A5A6-168DA59D1E71}"/>
              </a:ext>
            </a:extLst>
          </p:cNvPr>
          <p:cNvSpPr>
            <a:spLocks noGrp="1"/>
          </p:cNvSpPr>
          <p:nvPr>
            <p:ph type="title"/>
          </p:nvPr>
        </p:nvSpPr>
        <p:spPr/>
        <p:txBody>
          <a:bodyPr/>
          <a:lstStyle/>
          <a:p>
            <a:r>
              <a:rPr lang="it-IT"/>
              <a:t>Fare clic per modificare lo stile del titolo</a:t>
            </a:r>
          </a:p>
        </p:txBody>
      </p:sp>
      <p:sp>
        <p:nvSpPr>
          <p:cNvPr id="3" name="Segnaposto data 2">
            <a:extLst>
              <a:ext uri="{FF2B5EF4-FFF2-40B4-BE49-F238E27FC236}">
                <a16:creationId xmlns="" xmlns:a16="http://schemas.microsoft.com/office/drawing/2014/main" id="{4F714182-8B06-4085-9939-6DBA3F6492F6}"/>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4" name="Segnaposto piè di pagina 3">
            <a:extLst>
              <a:ext uri="{FF2B5EF4-FFF2-40B4-BE49-F238E27FC236}">
                <a16:creationId xmlns="" xmlns:a16="http://schemas.microsoft.com/office/drawing/2014/main" id="{B96FC358-C973-46E3-92A5-9761C807589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1035DF2A-A798-4CCC-A5D5-731402D3B4E2}"/>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363147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0B2286A5-859E-4C4E-BFDB-D61539D1CA31}"/>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3" name="Segnaposto piè di pagina 2">
            <a:extLst>
              <a:ext uri="{FF2B5EF4-FFF2-40B4-BE49-F238E27FC236}">
                <a16:creationId xmlns="" xmlns:a16="http://schemas.microsoft.com/office/drawing/2014/main" id="{2F365FB2-4AC3-4C41-9BE6-C5136C4CAA2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4D9EA482-1DF6-40A6-AA55-DD22C79721B8}"/>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253094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6936FB5-987E-490B-AC4B-F65C561A209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 xmlns:a16="http://schemas.microsoft.com/office/drawing/2014/main" id="{D56A4FDD-3A93-466A-9AE3-1325DC946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1AE420FF-48C1-4B55-B4AB-3476C8604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 xmlns:a16="http://schemas.microsoft.com/office/drawing/2014/main" id="{CD52542C-FB0F-4475-AE17-2AF503C3F8B0}"/>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6" name="Segnaposto piè di pagina 5">
            <a:extLst>
              <a:ext uri="{FF2B5EF4-FFF2-40B4-BE49-F238E27FC236}">
                <a16:creationId xmlns="" xmlns:a16="http://schemas.microsoft.com/office/drawing/2014/main" id="{0EE662C5-7C71-4C69-8E22-886D2A528E4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CA6B344B-827C-48FF-A459-5E1033B09F04}"/>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202767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551FB55-F38E-4C32-AD34-95B83F62BA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 xmlns:a16="http://schemas.microsoft.com/office/drawing/2014/main" id="{8197D711-DA51-4918-B8DD-81714DA674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B619E610-B979-4C11-A5F1-F9071C089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 xmlns:a16="http://schemas.microsoft.com/office/drawing/2014/main" id="{20F922B9-3625-4577-8DA2-32976E9E6A7B}"/>
              </a:ext>
            </a:extLst>
          </p:cNvPr>
          <p:cNvSpPr>
            <a:spLocks noGrp="1"/>
          </p:cNvSpPr>
          <p:nvPr>
            <p:ph type="dt" sz="half" idx="10"/>
          </p:nvPr>
        </p:nvSpPr>
        <p:spPr/>
        <p:txBody>
          <a:bodyPr/>
          <a:lstStyle/>
          <a:p>
            <a:fld id="{55A5D491-04D4-4D1E-B84C-DC86DFA990C9}" type="datetimeFigureOut">
              <a:rPr lang="it-IT" smtClean="0"/>
              <a:t>20/10/2017</a:t>
            </a:fld>
            <a:endParaRPr lang="it-IT"/>
          </a:p>
        </p:txBody>
      </p:sp>
      <p:sp>
        <p:nvSpPr>
          <p:cNvPr id="6" name="Segnaposto piè di pagina 5">
            <a:extLst>
              <a:ext uri="{FF2B5EF4-FFF2-40B4-BE49-F238E27FC236}">
                <a16:creationId xmlns="" xmlns:a16="http://schemas.microsoft.com/office/drawing/2014/main" id="{3FD607A9-0664-47F2-AC0B-5EA88E29FD6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7B72434A-0161-4B99-87FB-0EF37052BABA}"/>
              </a:ext>
            </a:extLst>
          </p:cNvPr>
          <p:cNvSpPr>
            <a:spLocks noGrp="1"/>
          </p:cNvSpPr>
          <p:nvPr>
            <p:ph type="sldNum" sz="quarter" idx="12"/>
          </p:nvPr>
        </p:nvSpPr>
        <p:spPr/>
        <p:txBody>
          <a:bodyPr/>
          <a:lstStyle/>
          <a:p>
            <a:fld id="{39D81556-24E6-41B8-A4D6-336CBAD82CB9}" type="slidenum">
              <a:rPr lang="it-IT" smtClean="0"/>
              <a:t>‹N›</a:t>
            </a:fld>
            <a:endParaRPr lang="it-IT"/>
          </a:p>
        </p:txBody>
      </p:sp>
    </p:spTree>
    <p:extLst>
      <p:ext uri="{BB962C8B-B14F-4D97-AF65-F5344CB8AC3E}">
        <p14:creationId xmlns:p14="http://schemas.microsoft.com/office/powerpoint/2010/main" val="286912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80C37B6F-9043-4F0D-BCBB-7C206065C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a:extLst>
              <a:ext uri="{FF2B5EF4-FFF2-40B4-BE49-F238E27FC236}">
                <a16:creationId xmlns="" xmlns:a16="http://schemas.microsoft.com/office/drawing/2014/main" id="{B40129DE-0F47-475E-842A-4AE07E52B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296BAEFA-4BF3-4E5B-8F2C-2361EB9C3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5D491-04D4-4D1E-B84C-DC86DFA990C9}" type="datetimeFigureOut">
              <a:rPr lang="it-IT" smtClean="0"/>
              <a:t>20/10/2017</a:t>
            </a:fld>
            <a:endParaRPr lang="it-IT"/>
          </a:p>
        </p:txBody>
      </p:sp>
      <p:sp>
        <p:nvSpPr>
          <p:cNvPr id="5" name="Segnaposto piè di pagina 4">
            <a:extLst>
              <a:ext uri="{FF2B5EF4-FFF2-40B4-BE49-F238E27FC236}">
                <a16:creationId xmlns="" xmlns:a16="http://schemas.microsoft.com/office/drawing/2014/main" id="{634CDDE7-F7DF-4D72-A9CC-30EFAD3A19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D72E401A-F59A-476E-9FDD-6FC46763B8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81556-24E6-41B8-A4D6-336CBAD82CB9}" type="slidenum">
              <a:rPr lang="it-IT" smtClean="0"/>
              <a:t>‹N›</a:t>
            </a:fld>
            <a:endParaRPr lang="it-IT"/>
          </a:p>
        </p:txBody>
      </p:sp>
    </p:spTree>
    <p:extLst>
      <p:ext uri="{BB962C8B-B14F-4D97-AF65-F5344CB8AC3E}">
        <p14:creationId xmlns:p14="http://schemas.microsoft.com/office/powerpoint/2010/main" val="924388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 xmlns:a16="http://schemas.microsoft.com/office/drawing/2014/main" id="{3E3022C9-F178-48E4-9572-F987A4B22C20}"/>
              </a:ext>
            </a:extLst>
          </p:cNvPr>
          <p:cNvPicPr>
            <a:picLocks noChangeAspect="1"/>
          </p:cNvPicPr>
          <p:nvPr/>
        </p:nvPicPr>
        <p:blipFill>
          <a:blip r:embed="rId2"/>
          <a:stretch>
            <a:fillRect/>
          </a:stretch>
        </p:blipFill>
        <p:spPr>
          <a:xfrm>
            <a:off x="2059158" y="0"/>
            <a:ext cx="9869233" cy="6858000"/>
          </a:xfrm>
          <a:prstGeom prst="rect">
            <a:avLst/>
          </a:prstGeom>
        </p:spPr>
      </p:pic>
      <p:sp>
        <p:nvSpPr>
          <p:cNvPr id="6" name="CasellaDiTesto 5">
            <a:extLst>
              <a:ext uri="{FF2B5EF4-FFF2-40B4-BE49-F238E27FC236}">
                <a16:creationId xmlns="" xmlns:a16="http://schemas.microsoft.com/office/drawing/2014/main" id="{447844D6-4557-4DEA-8FE8-67D7F5FBDE8C}"/>
              </a:ext>
            </a:extLst>
          </p:cNvPr>
          <p:cNvSpPr txBox="1"/>
          <p:nvPr/>
        </p:nvSpPr>
        <p:spPr>
          <a:xfrm>
            <a:off x="315882" y="1340824"/>
            <a:ext cx="6907877" cy="1569660"/>
          </a:xfrm>
          <a:prstGeom prst="rect">
            <a:avLst/>
          </a:prstGeom>
          <a:noFill/>
        </p:spPr>
        <p:txBody>
          <a:bodyPr wrap="square" rtlCol="0">
            <a:spAutoFit/>
          </a:bodyPr>
          <a:lstStyle/>
          <a:p>
            <a:r>
              <a:rPr lang="it-IT" b="1" dirty="0"/>
              <a:t>Claudio Marazzini</a:t>
            </a:r>
          </a:p>
          <a:p>
            <a:r>
              <a:rPr lang="it-IT" b="1" dirty="0"/>
              <a:t>Università del Piemonte Orientale</a:t>
            </a:r>
          </a:p>
          <a:p>
            <a:r>
              <a:rPr lang="it-IT" b="1" dirty="0"/>
              <a:t>Accademia della Crusca</a:t>
            </a:r>
          </a:p>
          <a:p>
            <a:endParaRPr lang="it-IT" b="1" dirty="0"/>
          </a:p>
          <a:p>
            <a:r>
              <a:rPr lang="it-IT" sz="2400" b="1" dirty="0"/>
              <a:t>«L’italiano istituzionale dalla specola fiorentina»</a:t>
            </a:r>
          </a:p>
        </p:txBody>
      </p:sp>
    </p:spTree>
    <p:extLst>
      <p:ext uri="{BB962C8B-B14F-4D97-AF65-F5344CB8AC3E}">
        <p14:creationId xmlns:p14="http://schemas.microsoft.com/office/powerpoint/2010/main" val="2761625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C6A1545-1B63-471F-8075-6420E83FF8BA}"/>
              </a:ext>
            </a:extLst>
          </p:cNvPr>
          <p:cNvSpPr>
            <a:spLocks noGrp="1"/>
          </p:cNvSpPr>
          <p:nvPr>
            <p:ph type="title"/>
          </p:nvPr>
        </p:nvSpPr>
        <p:spPr/>
        <p:txBody>
          <a:bodyPr/>
          <a:lstStyle/>
          <a:p>
            <a:r>
              <a:rPr lang="it-IT" dirty="0"/>
              <a:t>Il ‘cattivo’ linguaggio dell’</a:t>
            </a:r>
            <a:r>
              <a:rPr lang="it-IT" dirty="0" err="1"/>
              <a:t>ammnistrazione</a:t>
            </a:r>
            <a:endParaRPr lang="it-IT" dirty="0"/>
          </a:p>
        </p:txBody>
      </p:sp>
      <p:pic>
        <p:nvPicPr>
          <p:cNvPr id="4" name="Segnaposto contenuto 3">
            <a:extLst>
              <a:ext uri="{FF2B5EF4-FFF2-40B4-BE49-F238E27FC236}">
                <a16:creationId xmlns="" xmlns:a16="http://schemas.microsoft.com/office/drawing/2014/main" id="{59C09636-4752-4A3D-B754-C7D6C5B54DE6}"/>
              </a:ext>
            </a:extLst>
          </p:cNvPr>
          <p:cNvPicPr>
            <a:picLocks noGrp="1" noChangeAspect="1"/>
          </p:cNvPicPr>
          <p:nvPr>
            <p:ph idx="1"/>
          </p:nvPr>
        </p:nvPicPr>
        <p:blipFill>
          <a:blip r:embed="rId2"/>
          <a:stretch>
            <a:fillRect/>
          </a:stretch>
        </p:blipFill>
        <p:spPr>
          <a:xfrm>
            <a:off x="1001859" y="1893719"/>
            <a:ext cx="3048179" cy="435133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389" y="1543604"/>
            <a:ext cx="2887580" cy="466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158" y="1775764"/>
            <a:ext cx="5141473" cy="332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075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825" y="553594"/>
            <a:ext cx="4479091" cy="203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59" y="2972552"/>
            <a:ext cx="4371975"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275" y="496053"/>
            <a:ext cx="44481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275" y="2798344"/>
            <a:ext cx="45243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797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659" y="185589"/>
            <a:ext cx="3772487" cy="221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91" y="2475998"/>
            <a:ext cx="43719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672" y="488783"/>
            <a:ext cx="44100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672" y="2776287"/>
            <a:ext cx="437197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343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3574" y="140850"/>
            <a:ext cx="9760015" cy="645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974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B22C5766-4CEE-48E8-8BA1-F055D5A2D168}"/>
              </a:ext>
            </a:extLst>
          </p:cNvPr>
          <p:cNvPicPr>
            <a:picLocks noGrp="1" noChangeAspect="1"/>
          </p:cNvPicPr>
          <p:nvPr>
            <p:ph idx="1"/>
          </p:nvPr>
        </p:nvPicPr>
        <p:blipFill>
          <a:blip r:embed="rId2"/>
          <a:stretch>
            <a:fillRect/>
          </a:stretch>
        </p:blipFill>
        <p:spPr>
          <a:xfrm>
            <a:off x="3568931" y="0"/>
            <a:ext cx="4261657" cy="7029766"/>
          </a:xfrm>
          <a:prstGeom prst="rect">
            <a:avLst/>
          </a:prstGeom>
        </p:spPr>
      </p:pic>
    </p:spTree>
    <p:extLst>
      <p:ext uri="{BB962C8B-B14F-4D97-AF65-F5344CB8AC3E}">
        <p14:creationId xmlns:p14="http://schemas.microsoft.com/office/powerpoint/2010/main" val="1010238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A51B04D9-1988-41FC-9A31-81B215E4D581}"/>
              </a:ext>
            </a:extLst>
          </p:cNvPr>
          <p:cNvPicPr>
            <a:picLocks noGrp="1" noChangeAspect="1"/>
          </p:cNvPicPr>
          <p:nvPr>
            <p:ph idx="1"/>
          </p:nvPr>
        </p:nvPicPr>
        <p:blipFill>
          <a:blip r:embed="rId2"/>
          <a:stretch>
            <a:fillRect/>
          </a:stretch>
        </p:blipFill>
        <p:spPr>
          <a:xfrm>
            <a:off x="1555764" y="188318"/>
            <a:ext cx="9120430" cy="6810997"/>
          </a:xfrm>
          <a:prstGeom prst="rect">
            <a:avLst/>
          </a:prstGeom>
        </p:spPr>
      </p:pic>
    </p:spTree>
    <p:extLst>
      <p:ext uri="{BB962C8B-B14F-4D97-AF65-F5344CB8AC3E}">
        <p14:creationId xmlns:p14="http://schemas.microsoft.com/office/powerpoint/2010/main" val="3624635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Formule (magiche) della chiarezza</a:t>
            </a:r>
            <a:endParaRPr lang="it-IT"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8760" y="1503947"/>
            <a:ext cx="10517103" cy="505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743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Dal mondo anglosassone…</a:t>
            </a:r>
            <a:endParaRPr lang="it-IT"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662" y="1395664"/>
            <a:ext cx="11459368" cy="505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268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31FA62E-AC21-4543-96E8-F0E17FD1B7DF}"/>
              </a:ext>
            </a:extLst>
          </p:cNvPr>
          <p:cNvSpPr>
            <a:spLocks noGrp="1"/>
          </p:cNvSpPr>
          <p:nvPr>
            <p:ph type="title"/>
          </p:nvPr>
        </p:nvSpPr>
        <p:spPr>
          <a:xfrm>
            <a:off x="768927" y="99117"/>
            <a:ext cx="10515600" cy="1325563"/>
          </a:xfrm>
        </p:spPr>
        <p:txBody>
          <a:bodyPr/>
          <a:lstStyle/>
          <a:p>
            <a:r>
              <a:rPr lang="it-IT" b="1" dirty="0"/>
              <a:t>Calvino, «Il Giorno», 3 febbraio 1965</a:t>
            </a:r>
          </a:p>
        </p:txBody>
      </p:sp>
      <p:pic>
        <p:nvPicPr>
          <p:cNvPr id="4" name="Segnaposto contenuto 3">
            <a:extLst>
              <a:ext uri="{FF2B5EF4-FFF2-40B4-BE49-F238E27FC236}">
                <a16:creationId xmlns="" xmlns:a16="http://schemas.microsoft.com/office/drawing/2014/main" id="{EA8DD10C-1CED-487E-98CC-291ABF2C12BD}"/>
              </a:ext>
            </a:extLst>
          </p:cNvPr>
          <p:cNvPicPr>
            <a:picLocks noGrp="1" noChangeAspect="1"/>
          </p:cNvPicPr>
          <p:nvPr>
            <p:ph idx="1"/>
          </p:nvPr>
        </p:nvPicPr>
        <p:blipFill>
          <a:blip r:embed="rId2"/>
          <a:stretch>
            <a:fillRect/>
          </a:stretch>
        </p:blipFill>
        <p:spPr>
          <a:xfrm>
            <a:off x="556953" y="1048607"/>
            <a:ext cx="10515600" cy="2080106"/>
          </a:xfrm>
          <a:prstGeom prst="rect">
            <a:avLst/>
          </a:prstGeom>
        </p:spPr>
      </p:pic>
      <p:sp>
        <p:nvSpPr>
          <p:cNvPr id="5" name="Rettangolo 4">
            <a:extLst>
              <a:ext uri="{FF2B5EF4-FFF2-40B4-BE49-F238E27FC236}">
                <a16:creationId xmlns="" xmlns:a16="http://schemas.microsoft.com/office/drawing/2014/main" id="{7813FEA3-CFB9-4BE0-8F05-857E6BB60363}"/>
              </a:ext>
            </a:extLst>
          </p:cNvPr>
          <p:cNvSpPr/>
          <p:nvPr/>
        </p:nvSpPr>
        <p:spPr>
          <a:xfrm>
            <a:off x="556953" y="3128714"/>
            <a:ext cx="11388436" cy="2862322"/>
          </a:xfrm>
          <a:prstGeom prst="rect">
            <a:avLst/>
          </a:prstGeom>
        </p:spPr>
        <p:txBody>
          <a:bodyPr wrap="square">
            <a:spAutoFit/>
          </a:bodyPr>
          <a:lstStyle/>
          <a:p>
            <a:endParaRPr lang="it-IT" dirty="0"/>
          </a:p>
          <a:p>
            <a:r>
              <a:rPr lang="it-IT" dirty="0"/>
              <a:t>Il brigadiere è davanti alla macchina da scrivere. L'interrogato, seduto davanti a lui, risponde alle domande un po' balbettando, ma attento a dire tutto quel che ha da dire nel modo più preciso e senza una parola di troppo:</a:t>
            </a:r>
          </a:p>
          <a:p>
            <a:r>
              <a:rPr lang="it-IT" dirty="0"/>
              <a:t>"Stamattina presto andavo in cantina ad accendere la stufa e ho trovato tutti quei fiaschi di vino dietro la cassa del carbone. Ne ho preso uno per bermelo a cena. Non ne sapevo niente che la bottiglieria di sopra era stata scassinata". Impassibile, il brigadiere batte veloce sui tasti la sua fedele trascrizione: "Il sottoscritto essendosi recato nelle prime ore antimeridiane nei locali dello scantinato per eseguire l'avviamento dell'impianto termico, dichiara d'essere casualmente incorso nel rinvenimento di un quantitativo di prodotti vinicoli, situati in posizione retrostante al recipiente adibito al contenimento del combustibile, e di aver effettuato l'asportazione di uno dei detti articoli nell'intento di consumarlo durante il pasto pomeridiano, non essendo a conoscenza dell'avvenuta effrazione dell'esercizio soprastante".</a:t>
            </a:r>
          </a:p>
        </p:txBody>
      </p:sp>
    </p:spTree>
    <p:extLst>
      <p:ext uri="{BB962C8B-B14F-4D97-AF65-F5344CB8AC3E}">
        <p14:creationId xmlns:p14="http://schemas.microsoft.com/office/powerpoint/2010/main" val="2059657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22AAC815-CD37-4A69-B36E-7C1905CB589D}"/>
              </a:ext>
            </a:extLst>
          </p:cNvPr>
          <p:cNvSpPr>
            <a:spLocks noGrp="1"/>
          </p:cNvSpPr>
          <p:nvPr>
            <p:ph idx="1"/>
          </p:nvPr>
        </p:nvSpPr>
        <p:spPr>
          <a:xfrm>
            <a:off x="224443" y="224444"/>
            <a:ext cx="11745883" cy="6492240"/>
          </a:xfrm>
        </p:spPr>
        <p:txBody>
          <a:bodyPr>
            <a:normAutofit fontScale="92500" lnSpcReduction="10000"/>
          </a:bodyPr>
          <a:lstStyle/>
          <a:p>
            <a:r>
              <a:rPr lang="it-IT" dirty="0"/>
              <a:t>"Ogni giorno, soprattutto da cent'anni a questa parte, per un processo ormai automatico, centinaia di migliaia di nostri concittadini traducono mentalmente con la velocità di macchine elettroniche la lingua italiana in un'antilingua inesistente. Avvocati e funzionari, gabinetti ministeriali e consigli d'amministrazione, redazioni di giornali e di telegiornali scrivono parlano pensano nell'antilingua. Caratteristica principale dell'antilingua è quello che definirei il "terrore semantico", cioè la fuga di fronte a ogni vocabolo che abbia di per se stesso un significato […]. Nell'antilingua i significati sono costantemente allontanati, relegati in fondo a una prospettiva di vocaboli che di per se stessi non vogliono dire niente o vogliono dire qualcosa di vago e sfuggente […]</a:t>
            </a:r>
          </a:p>
          <a:p>
            <a:r>
              <a:rPr lang="it-IT" dirty="0"/>
              <a:t>Chi parla l'antilingua ha sempre paura di mostrare familiarità e interesse per le cose di cui parla, crede di dover sottintendere: "io parlo di queste cose per caso, ma la mia funzione è ben più in alto delle cose che dico e che faccio, la mia funzione è più in alto di tutto, anche di me stesso". La motivazione psicologica dell'antilingua è la mancanza d'un vero rapporto con la vita, ossia in fondo l'odio per se stessi. La lingua invece vive solo d'un rapporto con la vita che diventa comunicazione, d'una pienezza esistenziale che diventa espressione. Perciò dove trionfa l'antilingua - l'italiano di chi non sa dire "ho fatto" ma deve dire "ho effettuato" - la lingua viene uccisa."</a:t>
            </a:r>
          </a:p>
        </p:txBody>
      </p:sp>
    </p:spTree>
    <p:extLst>
      <p:ext uri="{BB962C8B-B14F-4D97-AF65-F5344CB8AC3E}">
        <p14:creationId xmlns:p14="http://schemas.microsoft.com/office/powerpoint/2010/main" val="3574771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6B97A793-5416-4A38-BE23-0061781C01A6}"/>
              </a:ext>
            </a:extLst>
          </p:cNvPr>
          <p:cNvPicPr>
            <a:picLocks noGrp="1" noChangeAspect="1"/>
          </p:cNvPicPr>
          <p:nvPr>
            <p:ph idx="1"/>
          </p:nvPr>
        </p:nvPicPr>
        <p:blipFill>
          <a:blip r:embed="rId2"/>
          <a:stretch>
            <a:fillRect/>
          </a:stretch>
        </p:blipFill>
        <p:spPr>
          <a:xfrm>
            <a:off x="1952828" y="1377866"/>
            <a:ext cx="8305800" cy="3943350"/>
          </a:xfrm>
          <a:prstGeom prst="rect">
            <a:avLst/>
          </a:prstGeom>
        </p:spPr>
      </p:pic>
    </p:spTree>
    <p:extLst>
      <p:ext uri="{BB962C8B-B14F-4D97-AF65-F5344CB8AC3E}">
        <p14:creationId xmlns:p14="http://schemas.microsoft.com/office/powerpoint/2010/main" val="3624622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5988255A-3F82-447F-A8C6-48DFE927633A}"/>
              </a:ext>
            </a:extLst>
          </p:cNvPr>
          <p:cNvPicPr>
            <a:picLocks noGrp="1" noChangeAspect="1"/>
          </p:cNvPicPr>
          <p:nvPr>
            <p:ph idx="1"/>
          </p:nvPr>
        </p:nvPicPr>
        <p:blipFill>
          <a:blip r:embed="rId2"/>
          <a:stretch>
            <a:fillRect/>
          </a:stretch>
        </p:blipFill>
        <p:spPr>
          <a:xfrm>
            <a:off x="1147452" y="1443643"/>
            <a:ext cx="9896863" cy="4238417"/>
          </a:xfrm>
          <a:prstGeom prst="rect">
            <a:avLst/>
          </a:prstGeom>
        </p:spPr>
      </p:pic>
      <p:sp>
        <p:nvSpPr>
          <p:cNvPr id="5" name="CasellaDiTesto 4">
            <a:extLst>
              <a:ext uri="{FF2B5EF4-FFF2-40B4-BE49-F238E27FC236}">
                <a16:creationId xmlns="" xmlns:a16="http://schemas.microsoft.com/office/drawing/2014/main" id="{7B2065A2-4291-453F-976A-86D3209FD38B}"/>
              </a:ext>
            </a:extLst>
          </p:cNvPr>
          <p:cNvSpPr txBox="1"/>
          <p:nvPr/>
        </p:nvSpPr>
        <p:spPr>
          <a:xfrm>
            <a:off x="2286000" y="714895"/>
            <a:ext cx="4241354" cy="369332"/>
          </a:xfrm>
          <a:prstGeom prst="rect">
            <a:avLst/>
          </a:prstGeom>
          <a:noFill/>
        </p:spPr>
        <p:txBody>
          <a:bodyPr wrap="none" rtlCol="0">
            <a:spAutoFit/>
          </a:bodyPr>
          <a:lstStyle/>
          <a:p>
            <a:r>
              <a:rPr lang="it-IT" dirty="0"/>
              <a:t>Pasolini, Nuove questioni linguistiche, 1964</a:t>
            </a:r>
          </a:p>
        </p:txBody>
      </p:sp>
    </p:spTree>
    <p:extLst>
      <p:ext uri="{BB962C8B-B14F-4D97-AF65-F5344CB8AC3E}">
        <p14:creationId xmlns:p14="http://schemas.microsoft.com/office/powerpoint/2010/main" val="1607574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CBB2117-2FEC-41E0-B0D7-7B4220196B8A}"/>
              </a:ext>
            </a:extLst>
          </p:cNvPr>
          <p:cNvSpPr>
            <a:spLocks noGrp="1"/>
          </p:cNvSpPr>
          <p:nvPr>
            <p:ph type="title"/>
          </p:nvPr>
        </p:nvSpPr>
        <p:spPr>
          <a:xfrm>
            <a:off x="439189" y="1188720"/>
            <a:ext cx="4082935" cy="3998423"/>
          </a:xfrm>
        </p:spPr>
        <p:txBody>
          <a:bodyPr>
            <a:normAutofit fontScale="90000"/>
          </a:bodyPr>
          <a:lstStyle/>
          <a:p>
            <a:r>
              <a:rPr lang="it-IT" sz="3600" b="1" dirty="0"/>
              <a:t>I. Calvino </a:t>
            </a:r>
            <a:br>
              <a:rPr lang="it-IT" sz="3600" b="1" dirty="0"/>
            </a:br>
            <a:r>
              <a:rPr lang="it-IT" sz="3600" b="1" dirty="0"/>
              <a:t>(in </a:t>
            </a:r>
            <a:r>
              <a:rPr lang="it-IT" sz="3600" b="1" i="1" dirty="0"/>
              <a:t>La </a:t>
            </a:r>
            <a:r>
              <a:rPr lang="it-IT" sz="3600" b="1" dirty="0"/>
              <a:t>Nuova </a:t>
            </a:r>
            <a:r>
              <a:rPr lang="it-IT" sz="3600" b="1" i="1" dirty="0"/>
              <a:t>questione</a:t>
            </a:r>
            <a:br>
              <a:rPr lang="it-IT" sz="3600" b="1" i="1" dirty="0"/>
            </a:br>
            <a:r>
              <a:rPr lang="it-IT" sz="3600" b="1" i="1" dirty="0"/>
              <a:t>della lingua</a:t>
            </a:r>
            <a:r>
              <a:rPr lang="it-IT" sz="3600" b="1" dirty="0"/>
              <a:t>, </a:t>
            </a:r>
            <a:br>
              <a:rPr lang="it-IT" sz="3600" b="1" dirty="0"/>
            </a:br>
            <a:r>
              <a:rPr lang="it-IT" sz="3600" b="1" dirty="0"/>
              <a:t>a cura di </a:t>
            </a:r>
            <a:br>
              <a:rPr lang="it-IT" sz="3600" b="1" dirty="0"/>
            </a:br>
            <a:r>
              <a:rPr lang="it-IT" sz="3600" b="1" dirty="0"/>
              <a:t>O. </a:t>
            </a:r>
            <a:r>
              <a:rPr lang="it-IT" sz="3600" b="1" dirty="0" err="1"/>
              <a:t>Parlangeli</a:t>
            </a:r>
            <a:r>
              <a:rPr lang="it-IT" sz="3600" b="1" dirty="0"/>
              <a:t>,</a:t>
            </a:r>
            <a:br>
              <a:rPr lang="it-IT" sz="3600" b="1" dirty="0"/>
            </a:br>
            <a:r>
              <a:rPr lang="it-IT" sz="3600" b="1" dirty="0" err="1"/>
              <a:t>Paideia</a:t>
            </a:r>
            <a:r>
              <a:rPr lang="it-IT" sz="3600" b="1" dirty="0"/>
              <a:t>, </a:t>
            </a:r>
            <a:br>
              <a:rPr lang="it-IT" sz="3600" b="1" dirty="0"/>
            </a:br>
            <a:r>
              <a:rPr lang="it-IT" sz="3600" b="1" dirty="0"/>
              <a:t>Brescia, </a:t>
            </a:r>
            <a:br>
              <a:rPr lang="it-IT" sz="3600" b="1" dirty="0"/>
            </a:br>
            <a:r>
              <a:rPr lang="it-IT" sz="3600" b="1" dirty="0"/>
              <a:t>1979, </a:t>
            </a:r>
            <a:br>
              <a:rPr lang="it-IT" sz="3600" b="1" dirty="0"/>
            </a:br>
            <a:r>
              <a:rPr lang="it-IT" sz="3600" b="1" dirty="0"/>
              <a:t>II ed.)</a:t>
            </a:r>
          </a:p>
        </p:txBody>
      </p:sp>
      <p:pic>
        <p:nvPicPr>
          <p:cNvPr id="7" name="Immagine 6">
            <a:extLst>
              <a:ext uri="{FF2B5EF4-FFF2-40B4-BE49-F238E27FC236}">
                <a16:creationId xmlns="" xmlns:a16="http://schemas.microsoft.com/office/drawing/2014/main" id="{2B4837A1-FA50-44E9-8CF2-C15B18C5AE87}"/>
              </a:ext>
            </a:extLst>
          </p:cNvPr>
          <p:cNvPicPr>
            <a:picLocks noChangeAspect="1"/>
          </p:cNvPicPr>
          <p:nvPr/>
        </p:nvPicPr>
        <p:blipFill>
          <a:blip r:embed="rId2"/>
          <a:stretch>
            <a:fillRect/>
          </a:stretch>
        </p:blipFill>
        <p:spPr>
          <a:xfrm>
            <a:off x="4921135" y="84394"/>
            <a:ext cx="6995817" cy="6773606"/>
          </a:xfrm>
          <a:prstGeom prst="rect">
            <a:avLst/>
          </a:prstGeom>
        </p:spPr>
      </p:pic>
    </p:spTree>
    <p:extLst>
      <p:ext uri="{BB962C8B-B14F-4D97-AF65-F5344CB8AC3E}">
        <p14:creationId xmlns:p14="http://schemas.microsoft.com/office/powerpoint/2010/main" val="492024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0653" y="73860"/>
            <a:ext cx="4742147" cy="678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159" y="287505"/>
            <a:ext cx="55149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66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389" y="-1"/>
            <a:ext cx="10857048" cy="659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869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6432" y="228599"/>
            <a:ext cx="8768188" cy="628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186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4127" y="166103"/>
            <a:ext cx="6635944" cy="669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661737" y="2033337"/>
            <a:ext cx="1852863" cy="369332"/>
          </a:xfrm>
          <a:prstGeom prst="rect">
            <a:avLst/>
          </a:prstGeom>
          <a:noFill/>
        </p:spPr>
        <p:txBody>
          <a:bodyPr wrap="square" rtlCol="0">
            <a:spAutoFit/>
          </a:bodyPr>
          <a:lstStyle/>
          <a:p>
            <a:r>
              <a:rPr lang="it-IT" dirty="0" smtClean="0"/>
              <a:t>2011</a:t>
            </a:r>
            <a:endParaRPr lang="it-IT" dirty="0"/>
          </a:p>
        </p:txBody>
      </p:sp>
    </p:spTree>
    <p:extLst>
      <p:ext uri="{BB962C8B-B14F-4D97-AF65-F5344CB8AC3E}">
        <p14:creationId xmlns:p14="http://schemas.microsoft.com/office/powerpoint/2010/main" val="1655189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7544" y="348915"/>
            <a:ext cx="8754901" cy="5991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641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0967" y="457200"/>
            <a:ext cx="11114813" cy="561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178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0832" y="240632"/>
            <a:ext cx="10760219" cy="661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133214" y="199009"/>
            <a:ext cx="3641449" cy="976184"/>
          </a:xfrm>
        </p:spPr>
        <p:txBody>
          <a:bodyPr/>
          <a:lstStyle/>
          <a:p>
            <a:r>
              <a:rPr lang="it-IT" dirty="0" smtClean="0"/>
              <a:t>Un esempio…</a:t>
            </a:r>
            <a:endParaRPr lang="it-IT" dirty="0"/>
          </a:p>
        </p:txBody>
      </p:sp>
    </p:spTree>
    <p:extLst>
      <p:ext uri="{BB962C8B-B14F-4D97-AF65-F5344CB8AC3E}">
        <p14:creationId xmlns:p14="http://schemas.microsoft.com/office/powerpoint/2010/main" val="386222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4271143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3F8E93F3-6E68-4123-813A-2D960F340D66}"/>
              </a:ext>
            </a:extLst>
          </p:cNvPr>
          <p:cNvPicPr>
            <a:picLocks noChangeAspect="1"/>
          </p:cNvPicPr>
          <p:nvPr/>
        </p:nvPicPr>
        <p:blipFill>
          <a:blip r:embed="rId2"/>
          <a:stretch>
            <a:fillRect/>
          </a:stretch>
        </p:blipFill>
        <p:spPr>
          <a:xfrm>
            <a:off x="1899865" y="0"/>
            <a:ext cx="8392270" cy="6858000"/>
          </a:xfrm>
          <a:prstGeom prst="rect">
            <a:avLst/>
          </a:prstGeom>
        </p:spPr>
      </p:pic>
      <p:sp>
        <p:nvSpPr>
          <p:cNvPr id="5" name="Freccia a destra 4">
            <a:extLst>
              <a:ext uri="{FF2B5EF4-FFF2-40B4-BE49-F238E27FC236}">
                <a16:creationId xmlns="" xmlns:a16="http://schemas.microsoft.com/office/drawing/2014/main" id="{5F844078-6D70-4E56-88D6-1000F79D901D}"/>
              </a:ext>
            </a:extLst>
          </p:cNvPr>
          <p:cNvSpPr/>
          <p:nvPr/>
        </p:nvSpPr>
        <p:spPr>
          <a:xfrm>
            <a:off x="856211" y="4513811"/>
            <a:ext cx="1762298" cy="3823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62441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0BFBBFD5-4A1E-491A-B369-6CAEDD87073D}"/>
              </a:ext>
            </a:extLst>
          </p:cNvPr>
          <p:cNvPicPr>
            <a:picLocks noGrp="1" noChangeAspect="1"/>
          </p:cNvPicPr>
          <p:nvPr>
            <p:ph idx="1"/>
          </p:nvPr>
        </p:nvPicPr>
        <p:blipFill>
          <a:blip r:embed="rId2"/>
          <a:stretch>
            <a:fillRect/>
          </a:stretch>
        </p:blipFill>
        <p:spPr>
          <a:xfrm>
            <a:off x="1721796" y="126460"/>
            <a:ext cx="6721813" cy="6820663"/>
          </a:xfrm>
          <a:prstGeom prst="rect">
            <a:avLst/>
          </a:prstGeom>
        </p:spPr>
      </p:pic>
    </p:spTree>
    <p:extLst>
      <p:ext uri="{BB962C8B-B14F-4D97-AF65-F5344CB8AC3E}">
        <p14:creationId xmlns:p14="http://schemas.microsoft.com/office/powerpoint/2010/main" val="2490020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E11A358F-A857-486A-8151-F60AC6EDB221}"/>
              </a:ext>
            </a:extLst>
          </p:cNvPr>
          <p:cNvPicPr>
            <a:picLocks noGrp="1" noChangeAspect="1"/>
          </p:cNvPicPr>
          <p:nvPr>
            <p:ph idx="1"/>
          </p:nvPr>
        </p:nvPicPr>
        <p:blipFill>
          <a:blip r:embed="rId2"/>
          <a:stretch>
            <a:fillRect/>
          </a:stretch>
        </p:blipFill>
        <p:spPr>
          <a:xfrm>
            <a:off x="863762" y="496111"/>
            <a:ext cx="10582248" cy="5894962"/>
          </a:xfrm>
          <a:prstGeom prst="rect">
            <a:avLst/>
          </a:prstGeom>
        </p:spPr>
      </p:pic>
    </p:spTree>
    <p:extLst>
      <p:ext uri="{BB962C8B-B14F-4D97-AF65-F5344CB8AC3E}">
        <p14:creationId xmlns:p14="http://schemas.microsoft.com/office/powerpoint/2010/main" val="2722654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AD8031F1-4AEE-45B0-A8F1-CC19B57626F2}"/>
              </a:ext>
            </a:extLst>
          </p:cNvPr>
          <p:cNvPicPr>
            <a:picLocks noGrp="1" noChangeAspect="1"/>
          </p:cNvPicPr>
          <p:nvPr>
            <p:ph idx="1"/>
          </p:nvPr>
        </p:nvPicPr>
        <p:blipFill>
          <a:blip r:embed="rId2"/>
          <a:stretch>
            <a:fillRect/>
          </a:stretch>
        </p:blipFill>
        <p:spPr>
          <a:xfrm>
            <a:off x="77822" y="482852"/>
            <a:ext cx="11975888" cy="5659104"/>
          </a:xfrm>
          <a:prstGeom prst="rect">
            <a:avLst/>
          </a:prstGeom>
        </p:spPr>
      </p:pic>
    </p:spTree>
    <p:extLst>
      <p:ext uri="{BB962C8B-B14F-4D97-AF65-F5344CB8AC3E}">
        <p14:creationId xmlns:p14="http://schemas.microsoft.com/office/powerpoint/2010/main" val="604453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4BEA4F7C-72CB-4B94-AC73-91C4CFEFF476}"/>
              </a:ext>
            </a:extLst>
          </p:cNvPr>
          <p:cNvPicPr>
            <a:picLocks noGrp="1" noChangeAspect="1"/>
          </p:cNvPicPr>
          <p:nvPr>
            <p:ph idx="1"/>
          </p:nvPr>
        </p:nvPicPr>
        <p:blipFill>
          <a:blip r:embed="rId2"/>
          <a:stretch>
            <a:fillRect/>
          </a:stretch>
        </p:blipFill>
        <p:spPr>
          <a:xfrm>
            <a:off x="343564" y="73909"/>
            <a:ext cx="4286802" cy="6696541"/>
          </a:xfrm>
          <a:prstGeom prst="rect">
            <a:avLst/>
          </a:prstGeom>
        </p:spPr>
      </p:pic>
      <p:pic>
        <p:nvPicPr>
          <p:cNvPr id="5" name="Immagine 4">
            <a:extLst>
              <a:ext uri="{FF2B5EF4-FFF2-40B4-BE49-F238E27FC236}">
                <a16:creationId xmlns="" xmlns:a16="http://schemas.microsoft.com/office/drawing/2014/main" id="{BD02B9D3-4C13-4288-92B9-D1FE1907A631}"/>
              </a:ext>
            </a:extLst>
          </p:cNvPr>
          <p:cNvPicPr>
            <a:picLocks noChangeAspect="1"/>
          </p:cNvPicPr>
          <p:nvPr/>
        </p:nvPicPr>
        <p:blipFill>
          <a:blip r:embed="rId3"/>
          <a:stretch>
            <a:fillRect/>
          </a:stretch>
        </p:blipFill>
        <p:spPr>
          <a:xfrm>
            <a:off x="4823399" y="225357"/>
            <a:ext cx="6105525" cy="1524000"/>
          </a:xfrm>
          <a:prstGeom prst="rect">
            <a:avLst/>
          </a:prstGeom>
        </p:spPr>
      </p:pic>
      <p:pic>
        <p:nvPicPr>
          <p:cNvPr id="6" name="Immagine 5">
            <a:extLst>
              <a:ext uri="{FF2B5EF4-FFF2-40B4-BE49-F238E27FC236}">
                <a16:creationId xmlns="" xmlns:a16="http://schemas.microsoft.com/office/drawing/2014/main" id="{011B9E24-AEDB-49F2-827C-E77BB8F23F78}"/>
              </a:ext>
            </a:extLst>
          </p:cNvPr>
          <p:cNvPicPr>
            <a:picLocks noChangeAspect="1"/>
          </p:cNvPicPr>
          <p:nvPr/>
        </p:nvPicPr>
        <p:blipFill>
          <a:blip r:embed="rId4"/>
          <a:stretch>
            <a:fillRect/>
          </a:stretch>
        </p:blipFill>
        <p:spPr>
          <a:xfrm>
            <a:off x="4918640" y="1922498"/>
            <a:ext cx="6188927" cy="1499681"/>
          </a:xfrm>
          <a:prstGeom prst="rect">
            <a:avLst/>
          </a:prstGeom>
        </p:spPr>
      </p:pic>
      <p:pic>
        <p:nvPicPr>
          <p:cNvPr id="7" name="Immagine 6">
            <a:extLst>
              <a:ext uri="{FF2B5EF4-FFF2-40B4-BE49-F238E27FC236}">
                <a16:creationId xmlns="" xmlns:a16="http://schemas.microsoft.com/office/drawing/2014/main" id="{9D528AA5-EC82-487D-A8EE-F7ED9DAD329A}"/>
              </a:ext>
            </a:extLst>
          </p:cNvPr>
          <p:cNvPicPr>
            <a:picLocks noChangeAspect="1"/>
          </p:cNvPicPr>
          <p:nvPr/>
        </p:nvPicPr>
        <p:blipFill>
          <a:blip r:embed="rId5"/>
          <a:stretch>
            <a:fillRect/>
          </a:stretch>
        </p:blipFill>
        <p:spPr>
          <a:xfrm>
            <a:off x="4918641" y="3507880"/>
            <a:ext cx="3437420" cy="1867001"/>
          </a:xfrm>
          <a:prstGeom prst="rect">
            <a:avLst/>
          </a:prstGeom>
        </p:spPr>
      </p:pic>
      <p:pic>
        <p:nvPicPr>
          <p:cNvPr id="8" name="Immagine 7">
            <a:extLst>
              <a:ext uri="{FF2B5EF4-FFF2-40B4-BE49-F238E27FC236}">
                <a16:creationId xmlns="" xmlns:a16="http://schemas.microsoft.com/office/drawing/2014/main" id="{6D277756-B855-4F74-83D8-555673A606EC}"/>
              </a:ext>
            </a:extLst>
          </p:cNvPr>
          <p:cNvPicPr>
            <a:picLocks noChangeAspect="1"/>
          </p:cNvPicPr>
          <p:nvPr/>
        </p:nvPicPr>
        <p:blipFill>
          <a:blip r:embed="rId6"/>
          <a:stretch>
            <a:fillRect/>
          </a:stretch>
        </p:blipFill>
        <p:spPr>
          <a:xfrm>
            <a:off x="4918640" y="5547542"/>
            <a:ext cx="2151637" cy="914664"/>
          </a:xfrm>
          <a:prstGeom prst="rect">
            <a:avLst/>
          </a:prstGeom>
        </p:spPr>
      </p:pic>
      <p:pic>
        <p:nvPicPr>
          <p:cNvPr id="9" name="Immagine 8">
            <a:extLst>
              <a:ext uri="{FF2B5EF4-FFF2-40B4-BE49-F238E27FC236}">
                <a16:creationId xmlns="" xmlns:a16="http://schemas.microsoft.com/office/drawing/2014/main" id="{F1E2CA46-5F93-4F95-8B64-9E22FB9DBB38}"/>
              </a:ext>
            </a:extLst>
          </p:cNvPr>
          <p:cNvPicPr>
            <a:picLocks noChangeAspect="1"/>
          </p:cNvPicPr>
          <p:nvPr/>
        </p:nvPicPr>
        <p:blipFill>
          <a:blip r:embed="rId7"/>
          <a:stretch>
            <a:fillRect/>
          </a:stretch>
        </p:blipFill>
        <p:spPr>
          <a:xfrm>
            <a:off x="8349788" y="3621222"/>
            <a:ext cx="3842212" cy="3149228"/>
          </a:xfrm>
          <a:prstGeom prst="rect">
            <a:avLst/>
          </a:prstGeom>
        </p:spPr>
      </p:pic>
    </p:spTree>
    <p:extLst>
      <p:ext uri="{BB962C8B-B14F-4D97-AF65-F5344CB8AC3E}">
        <p14:creationId xmlns:p14="http://schemas.microsoft.com/office/powerpoint/2010/main" val="1476163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6A7C4EB0-8C13-4FFC-A3C7-AFCC01926AF9}"/>
              </a:ext>
            </a:extLst>
          </p:cNvPr>
          <p:cNvPicPr>
            <a:picLocks noGrp="1" noChangeAspect="1"/>
          </p:cNvPicPr>
          <p:nvPr>
            <p:ph idx="1"/>
          </p:nvPr>
        </p:nvPicPr>
        <p:blipFill>
          <a:blip r:embed="rId2"/>
          <a:stretch>
            <a:fillRect/>
          </a:stretch>
        </p:blipFill>
        <p:spPr>
          <a:xfrm>
            <a:off x="3609860" y="0"/>
            <a:ext cx="5290949" cy="6861765"/>
          </a:xfrm>
          <a:prstGeom prst="rect">
            <a:avLst/>
          </a:prstGeom>
        </p:spPr>
      </p:pic>
    </p:spTree>
    <p:extLst>
      <p:ext uri="{BB962C8B-B14F-4D97-AF65-F5344CB8AC3E}">
        <p14:creationId xmlns:p14="http://schemas.microsoft.com/office/powerpoint/2010/main" val="4289220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 xmlns:a16="http://schemas.microsoft.com/office/drawing/2014/main" id="{42457E79-EFA9-4A5B-A272-C41379BAC220}"/>
              </a:ext>
            </a:extLst>
          </p:cNvPr>
          <p:cNvPicPr>
            <a:picLocks noGrp="1" noChangeAspect="1"/>
          </p:cNvPicPr>
          <p:nvPr>
            <p:ph idx="1"/>
          </p:nvPr>
        </p:nvPicPr>
        <p:blipFill>
          <a:blip r:embed="rId2"/>
          <a:stretch>
            <a:fillRect/>
          </a:stretch>
        </p:blipFill>
        <p:spPr>
          <a:xfrm>
            <a:off x="129333" y="486384"/>
            <a:ext cx="11909572" cy="4494178"/>
          </a:xfrm>
          <a:prstGeom prst="rect">
            <a:avLst/>
          </a:prstGeom>
        </p:spPr>
      </p:pic>
    </p:spTree>
    <p:extLst>
      <p:ext uri="{BB962C8B-B14F-4D97-AF65-F5344CB8AC3E}">
        <p14:creationId xmlns:p14="http://schemas.microsoft.com/office/powerpoint/2010/main" val="3973362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486</Words>
  <Application>Microsoft Office PowerPoint</Application>
  <PresentationFormat>Personalizzato</PresentationFormat>
  <Paragraphs>18</Paragraphs>
  <Slides>29</Slides>
  <Notes>0</Notes>
  <HiddenSlides>0</HiddenSlides>
  <MMClips>0</MMClips>
  <ScaleCrop>false</ScaleCrop>
  <HeadingPairs>
    <vt:vector size="4" baseType="variant">
      <vt:variant>
        <vt:lpstr>Tema</vt:lpstr>
      </vt:variant>
      <vt:variant>
        <vt:i4>1</vt:i4>
      </vt:variant>
      <vt:variant>
        <vt:lpstr>Titoli diapositive</vt:lpstr>
      </vt:variant>
      <vt:variant>
        <vt:i4>29</vt:i4>
      </vt:variant>
    </vt:vector>
  </HeadingPairs>
  <TitlesOfParts>
    <vt:vector size="30"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‘cattivo’ linguaggio dell’ammnistrazione</vt:lpstr>
      <vt:lpstr>Presentazione standard di PowerPoint</vt:lpstr>
      <vt:lpstr>Presentazione standard di PowerPoint</vt:lpstr>
      <vt:lpstr>Presentazione standard di PowerPoint</vt:lpstr>
      <vt:lpstr>Presentazione standard di PowerPoint</vt:lpstr>
      <vt:lpstr>Presentazione standard di PowerPoint</vt:lpstr>
      <vt:lpstr>Formule (magiche) della chiarezza</vt:lpstr>
      <vt:lpstr>Dal mondo anglosassone…</vt:lpstr>
      <vt:lpstr>Calvino, «Il Giorno», 3 febbraio 1965</vt:lpstr>
      <vt:lpstr>Presentazione standard di PowerPoint</vt:lpstr>
      <vt:lpstr>Presentazione standard di PowerPoint</vt:lpstr>
      <vt:lpstr>I. Calvino  (in La Nuova questione della lingua,  a cura di  O. Parlangeli, Paideia,  Brescia,  1979,  II ed.)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esempio…</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Claudio Marazzini</dc:creator>
  <cp:lastModifiedBy>Claudio Marazzini</cp:lastModifiedBy>
  <cp:revision>24</cp:revision>
  <dcterms:created xsi:type="dcterms:W3CDTF">2017-10-19T07:23:43Z</dcterms:created>
  <dcterms:modified xsi:type="dcterms:W3CDTF">2017-10-20T06:29:06Z</dcterms:modified>
</cp:coreProperties>
</file>