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309" r:id="rId3"/>
    <p:sldId id="303" r:id="rId4"/>
    <p:sldId id="261" r:id="rId5"/>
    <p:sldId id="304" r:id="rId6"/>
    <p:sldId id="262" r:id="rId7"/>
    <p:sldId id="305" r:id="rId8"/>
    <p:sldId id="306" r:id="rId9"/>
    <p:sldId id="258" r:id="rId10"/>
    <p:sldId id="307" r:id="rId11"/>
    <p:sldId id="310" r:id="rId12"/>
    <p:sldId id="311" r:id="rId13"/>
    <p:sldId id="312" r:id="rId14"/>
    <p:sldId id="308" r:id="rId15"/>
    <p:sldId id="313" r:id="rId16"/>
    <p:sldId id="314" r:id="rId17"/>
    <p:sldId id="315" r:id="rId18"/>
    <p:sldId id="316" r:id="rId19"/>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EA0B0"/>
    <a:srgbClr val="CCECFF"/>
    <a:srgbClr val="444255"/>
    <a:srgbClr val="4229F7"/>
    <a:srgbClr val="666699"/>
    <a:srgbClr val="6FDC6A"/>
    <a:srgbClr val="FF99FF"/>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450"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2">
        <a:schemeClr val="bg2"/>
      </p:bgRef>
    </p:bg>
    <p:spTree>
      <p:nvGrpSpPr>
        <p:cNvPr id="1" name=""/>
        <p:cNvGrpSpPr/>
        <p:nvPr/>
      </p:nvGrpSpPr>
      <p:grpSpPr>
        <a:xfrm>
          <a:off x="0" y="0"/>
          <a:ext cx="0" cy="0"/>
          <a:chOff x="0" y="0"/>
          <a:chExt cx="0" cy="0"/>
        </a:xfrm>
      </p:grpSpPr>
      <p:sp>
        <p:nvSpPr>
          <p:cNvPr id="7" name="Figura a mano libera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igura a mano libera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olo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it-IT"/>
              <a:t>Fare clic per modificare lo stile del titolo</a:t>
            </a:r>
            <a:endParaRPr kumimoji="0" lang="en-US"/>
          </a:p>
        </p:txBody>
      </p:sp>
      <p:sp>
        <p:nvSpPr>
          <p:cNvPr id="17" name="Sottotitolo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a:t>Fare clic per modificare lo stile del sottotitolo dello schema</a:t>
            </a:r>
            <a:endParaRPr kumimoji="0" lang="en-US"/>
          </a:p>
        </p:txBody>
      </p:sp>
      <p:sp>
        <p:nvSpPr>
          <p:cNvPr id="30" name="Segnaposto data 29"/>
          <p:cNvSpPr>
            <a:spLocks noGrp="1"/>
          </p:cNvSpPr>
          <p:nvPr>
            <p:ph type="dt" sz="half" idx="10"/>
          </p:nvPr>
        </p:nvSpPr>
        <p:spPr/>
        <p:txBody>
          <a:bodyPr/>
          <a:lstStyle/>
          <a:p>
            <a:fld id="{D845FFA1-AF62-4D6A-B77A-8A5238614BB7}" type="datetimeFigureOut">
              <a:rPr lang="it-IT" smtClean="0"/>
              <a:t>01/11/2021</a:t>
            </a:fld>
            <a:endParaRPr lang="it-IT"/>
          </a:p>
        </p:txBody>
      </p:sp>
      <p:sp>
        <p:nvSpPr>
          <p:cNvPr id="19" name="Segnaposto piè di pagina 18"/>
          <p:cNvSpPr>
            <a:spLocks noGrp="1"/>
          </p:cNvSpPr>
          <p:nvPr>
            <p:ph type="ftr" sz="quarter" idx="11"/>
          </p:nvPr>
        </p:nvSpPr>
        <p:spPr/>
        <p:txBody>
          <a:bodyPr/>
          <a:lstStyle/>
          <a:p>
            <a:endParaRPr lang="it-IT"/>
          </a:p>
        </p:txBody>
      </p:sp>
      <p:sp>
        <p:nvSpPr>
          <p:cNvPr id="27" name="Segnaposto numero diapositiva 26"/>
          <p:cNvSpPr>
            <a:spLocks noGrp="1"/>
          </p:cNvSpPr>
          <p:nvPr>
            <p:ph type="sldNum" sz="quarter" idx="12"/>
          </p:nvPr>
        </p:nvSpPr>
        <p:spPr/>
        <p:txBody>
          <a:bodyPr/>
          <a:lstStyle/>
          <a:p>
            <a:fld id="{F608074A-5AD0-4E50-BE9A-E5B846938BF8}" type="slidenum">
              <a:rPr lang="it-IT" smtClean="0"/>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D845FFA1-AF62-4D6A-B77A-8A5238614BB7}" type="datetimeFigureOut">
              <a:rPr lang="it-IT" smtClean="0"/>
              <a:t>01/11/2021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608074A-5AD0-4E50-BE9A-E5B846938BF8}"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D845FFA1-AF62-4D6A-B77A-8A5238614BB7}" type="datetimeFigureOut">
              <a:rPr lang="it-IT" smtClean="0"/>
              <a:t>01/11/2021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608074A-5AD0-4E50-BE9A-E5B846938BF8}"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lgn="l">
              <a:defRPr/>
            </a:lvl1pPr>
          </a:lstStyle>
          <a:p>
            <a:r>
              <a:rPr kumimoji="0" lang="it-IT"/>
              <a:t>Fare clic per modificare lo stile del titolo</a:t>
            </a:r>
            <a:endParaRPr kumimoji="0" lang="en-US"/>
          </a:p>
        </p:txBody>
      </p:sp>
      <p:sp>
        <p:nvSpPr>
          <p:cNvPr id="3" name="Segnaposto contenuto 2"/>
          <p:cNvSpPr>
            <a:spLocks noGrp="1"/>
          </p:cNvSpPr>
          <p:nvPr>
            <p:ph idx="1"/>
          </p:nvPr>
        </p:nvSpPr>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D845FFA1-AF62-4D6A-B77A-8A5238614BB7}" type="datetimeFigureOut">
              <a:rPr lang="it-IT" smtClean="0"/>
              <a:t>01/11/2021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608074A-5AD0-4E50-BE9A-E5B846938BF8}"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2">
        <a:schemeClr val="bg2"/>
      </p:bgRef>
    </p:bg>
    <p:spTree>
      <p:nvGrpSpPr>
        <p:cNvPr id="1" name=""/>
        <p:cNvGrpSpPr/>
        <p:nvPr/>
      </p:nvGrpSpPr>
      <p:grpSpPr>
        <a:xfrm>
          <a:off x="0" y="0"/>
          <a:ext cx="0" cy="0"/>
          <a:chOff x="0" y="0"/>
          <a:chExt cx="0" cy="0"/>
        </a:xfrm>
      </p:grpSpPr>
      <p:sp>
        <p:nvSpPr>
          <p:cNvPr id="7" name="Figura a mano libera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igura a mano libera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olo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it-IT"/>
              <a:t>Fare clic per modificare lo stile del titolo</a:t>
            </a:r>
            <a:endParaRPr kumimoji="0" lang="en-US"/>
          </a:p>
        </p:txBody>
      </p:sp>
      <p:sp>
        <p:nvSpPr>
          <p:cNvPr id="3" name="Segnaposto testo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a:t>Fare clic per modificare stili del testo dello schema</a:t>
            </a:r>
          </a:p>
        </p:txBody>
      </p:sp>
      <p:sp>
        <p:nvSpPr>
          <p:cNvPr id="4" name="Segnaposto data 3"/>
          <p:cNvSpPr>
            <a:spLocks noGrp="1"/>
          </p:cNvSpPr>
          <p:nvPr>
            <p:ph type="dt" sz="half" idx="10"/>
          </p:nvPr>
        </p:nvSpPr>
        <p:spPr/>
        <p:txBody>
          <a:bodyPr/>
          <a:lstStyle/>
          <a:p>
            <a:fld id="{D845FFA1-AF62-4D6A-B77A-8A5238614BB7}" type="datetimeFigureOut">
              <a:rPr lang="it-IT" smtClean="0"/>
              <a:t>01/11/2021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608074A-5AD0-4E50-BE9A-E5B846938BF8}" type="slidenum">
              <a:rPr lang="it-IT" smtClean="0"/>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7467600" cy="1143000"/>
          </a:xfrm>
        </p:spPr>
        <p:txBody>
          <a:bodyPr/>
          <a:lstStyle/>
          <a:p>
            <a:r>
              <a:rPr kumimoji="0" lang="it-IT"/>
              <a:t>Fare clic per modificare lo stile del titolo</a:t>
            </a:r>
            <a:endParaRPr kumimoji="0" lang="en-US"/>
          </a:p>
        </p:txBody>
      </p:sp>
      <p:sp>
        <p:nvSpPr>
          <p:cNvPr id="3" name="Segnaposto contenuto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contenuto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p:txBody>
          <a:bodyPr/>
          <a:lstStyle/>
          <a:p>
            <a:fld id="{D845FFA1-AF62-4D6A-B77A-8A5238614BB7}" type="datetimeFigureOut">
              <a:rPr lang="it-IT" smtClean="0"/>
              <a:t>01/11/2021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608074A-5AD0-4E50-BE9A-E5B846938BF8}"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8229600" cy="1143000"/>
          </a:xfrm>
        </p:spPr>
        <p:txBody>
          <a:bodyPr anchor="ctr"/>
          <a:lstStyle>
            <a:lvl1pPr>
              <a:defRPr/>
            </a:lvl1pPr>
          </a:lstStyle>
          <a:p>
            <a:r>
              <a:rPr kumimoji="0" lang="it-IT"/>
              <a:t>Fare clic per modificare lo stile del titolo</a:t>
            </a:r>
            <a:endParaRPr kumimoji="0" lang="en-US"/>
          </a:p>
        </p:txBody>
      </p:sp>
      <p:sp>
        <p:nvSpPr>
          <p:cNvPr id="3" name="Segnaposto testo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a:t>Fare clic per modificare stili del testo dello schema</a:t>
            </a:r>
          </a:p>
        </p:txBody>
      </p:sp>
      <p:sp>
        <p:nvSpPr>
          <p:cNvPr id="4" name="Segnaposto testo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a:t>Fare clic per modificare stili del testo dello schema</a:t>
            </a:r>
          </a:p>
        </p:txBody>
      </p:sp>
      <p:sp>
        <p:nvSpPr>
          <p:cNvPr id="5" name="Segnaposto contenuto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6" name="Segnaposto contenuto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7" name="Segnaposto data 6"/>
          <p:cNvSpPr>
            <a:spLocks noGrp="1"/>
          </p:cNvSpPr>
          <p:nvPr>
            <p:ph type="dt" sz="half" idx="10"/>
          </p:nvPr>
        </p:nvSpPr>
        <p:spPr/>
        <p:txBody>
          <a:bodyPr/>
          <a:lstStyle/>
          <a:p>
            <a:fld id="{D845FFA1-AF62-4D6A-B77A-8A5238614BB7}" type="datetimeFigureOut">
              <a:rPr lang="it-IT" smtClean="0"/>
              <a:t>01/11/2021</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F608074A-5AD0-4E50-BE9A-E5B846938BF8}"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320"/>
            <a:ext cx="7470648" cy="1143000"/>
          </a:xfrm>
        </p:spPr>
        <p:txBody>
          <a:bodyPr anchor="ctr"/>
          <a:lstStyle>
            <a:lvl1pPr algn="l">
              <a:defRPr sz="4600"/>
            </a:lvl1pPr>
          </a:lstStyle>
          <a:p>
            <a:r>
              <a:rPr kumimoji="0" lang="it-IT"/>
              <a:t>Fare clic per modificare lo stile del titolo</a:t>
            </a:r>
            <a:endParaRPr kumimoji="0" lang="en-US"/>
          </a:p>
        </p:txBody>
      </p:sp>
      <p:sp>
        <p:nvSpPr>
          <p:cNvPr id="7" name="Segnaposto data 6"/>
          <p:cNvSpPr>
            <a:spLocks noGrp="1"/>
          </p:cNvSpPr>
          <p:nvPr>
            <p:ph type="dt" sz="half" idx="10"/>
          </p:nvPr>
        </p:nvSpPr>
        <p:spPr/>
        <p:txBody>
          <a:bodyPr/>
          <a:lstStyle/>
          <a:p>
            <a:fld id="{D845FFA1-AF62-4D6A-B77A-8A5238614BB7}" type="datetimeFigureOut">
              <a:rPr lang="it-IT" smtClean="0"/>
              <a:t>01/11/2021</a:t>
            </a:fld>
            <a:endParaRPr lang="it-IT"/>
          </a:p>
        </p:txBody>
      </p:sp>
      <p:sp>
        <p:nvSpPr>
          <p:cNvPr id="8" name="Segnaposto numero diapositiva 7"/>
          <p:cNvSpPr>
            <a:spLocks noGrp="1"/>
          </p:cNvSpPr>
          <p:nvPr>
            <p:ph type="sldNum" sz="quarter" idx="11"/>
          </p:nvPr>
        </p:nvSpPr>
        <p:spPr/>
        <p:txBody>
          <a:bodyPr/>
          <a:lstStyle/>
          <a:p>
            <a:fld id="{F608074A-5AD0-4E50-BE9A-E5B846938BF8}" type="slidenum">
              <a:rPr lang="it-IT" smtClean="0"/>
              <a:t>‹N›</a:t>
            </a:fld>
            <a:endParaRPr lang="it-IT"/>
          </a:p>
        </p:txBody>
      </p:sp>
      <p:sp>
        <p:nvSpPr>
          <p:cNvPr id="9" name="Segnaposto piè di pagina 8"/>
          <p:cNvSpPr>
            <a:spLocks noGrp="1"/>
          </p:cNvSpPr>
          <p:nvPr>
            <p:ph type="ftr" sz="quarter" idx="12"/>
          </p:nvPr>
        </p:nvSpPr>
        <p:spPr/>
        <p:txBody>
          <a:bodyPr/>
          <a:lstStyle/>
          <a:p>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845FFA1-AF62-4D6A-B77A-8A5238614BB7}" type="datetimeFigureOut">
              <a:rPr lang="it-IT" smtClean="0"/>
              <a:t>01/11/2021</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F608074A-5AD0-4E50-BE9A-E5B846938BF8}"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it-IT"/>
              <a:t>Fare clic per modificare lo stile del titolo</a:t>
            </a:r>
            <a:endParaRPr kumimoji="0" lang="en-US"/>
          </a:p>
        </p:txBody>
      </p:sp>
      <p:sp>
        <p:nvSpPr>
          <p:cNvPr id="3" name="Segnaposto testo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it-IT"/>
              <a:t>Fare clic per modificare stili del testo dello schema</a:t>
            </a:r>
          </a:p>
        </p:txBody>
      </p:sp>
      <p:sp>
        <p:nvSpPr>
          <p:cNvPr id="4" name="Segnaposto contenuto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p:txBody>
          <a:bodyPr/>
          <a:lstStyle/>
          <a:p>
            <a:fld id="{D845FFA1-AF62-4D6A-B77A-8A5238614BB7}" type="datetimeFigureOut">
              <a:rPr lang="it-IT" smtClean="0"/>
              <a:t>01/11/2021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a:xfrm>
            <a:off x="8156448" y="6422064"/>
            <a:ext cx="762000" cy="365125"/>
          </a:xfrm>
        </p:spPr>
        <p:txBody>
          <a:bodyPr/>
          <a:lstStyle/>
          <a:p>
            <a:fld id="{F608074A-5AD0-4E50-BE9A-E5B846938BF8}"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it-IT"/>
              <a:t>Fare clic per modificare lo stile del titolo</a:t>
            </a:r>
            <a:endParaRPr kumimoji="0" lang="en-US"/>
          </a:p>
        </p:txBody>
      </p:sp>
      <p:sp>
        <p:nvSpPr>
          <p:cNvPr id="3" name="Segnaposto immagine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it-IT"/>
              <a:t>Fare clic sull'icona per inserire un'immagine</a:t>
            </a:r>
            <a:endParaRPr kumimoji="0" lang="en-US" dirty="0"/>
          </a:p>
        </p:txBody>
      </p:sp>
      <p:sp>
        <p:nvSpPr>
          <p:cNvPr id="4" name="Segnaposto testo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it-IT"/>
              <a:t>Fare clic per modificare stili del testo dello schema</a:t>
            </a:r>
          </a:p>
        </p:txBody>
      </p:sp>
      <p:sp>
        <p:nvSpPr>
          <p:cNvPr id="5" name="Segnaposto data 4"/>
          <p:cNvSpPr>
            <a:spLocks noGrp="1"/>
          </p:cNvSpPr>
          <p:nvPr>
            <p:ph type="dt" sz="half" idx="10"/>
          </p:nvPr>
        </p:nvSpPr>
        <p:spPr>
          <a:xfrm>
            <a:off x="457200" y="6422064"/>
            <a:ext cx="2133600" cy="365125"/>
          </a:xfrm>
        </p:spPr>
        <p:txBody>
          <a:bodyPr/>
          <a:lstStyle/>
          <a:p>
            <a:fld id="{D845FFA1-AF62-4D6A-B77A-8A5238614BB7}" type="datetimeFigureOut">
              <a:rPr lang="it-IT" smtClean="0"/>
              <a:t>01/11/2021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608074A-5AD0-4E50-BE9A-E5B846938BF8}"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igura a mano libera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igura a mano libera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Segnaposto titolo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it-IT"/>
              <a:t>Fare clic per modificare lo stile del titolo</a:t>
            </a:r>
            <a:endParaRPr kumimoji="0" lang="en-US"/>
          </a:p>
        </p:txBody>
      </p:sp>
      <p:sp>
        <p:nvSpPr>
          <p:cNvPr id="30" name="Segnaposto testo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it-IT"/>
              <a:t>Fare clic per modificare stili del testo dello schema</a:t>
            </a:r>
          </a:p>
          <a:p>
            <a:pPr lvl="1" eaLnBrk="1" latinLnBrk="0" hangingPunct="1"/>
            <a:r>
              <a:rPr kumimoji="0" lang="it-IT"/>
              <a:t>Secondo livello</a:t>
            </a:r>
          </a:p>
          <a:p>
            <a:pPr lvl="2" eaLnBrk="1" latinLnBrk="0" hangingPunct="1"/>
            <a:r>
              <a:rPr kumimoji="0" lang="it-IT"/>
              <a:t>Terzo livello</a:t>
            </a:r>
          </a:p>
          <a:p>
            <a:pPr lvl="3" eaLnBrk="1" latinLnBrk="0" hangingPunct="1"/>
            <a:r>
              <a:rPr kumimoji="0" lang="it-IT"/>
              <a:t>Quarto livello</a:t>
            </a:r>
          </a:p>
          <a:p>
            <a:pPr lvl="4" eaLnBrk="1" latinLnBrk="0" hangingPunct="1"/>
            <a:r>
              <a:rPr kumimoji="0" lang="it-IT"/>
              <a:t>Quinto livello</a:t>
            </a:r>
            <a:endParaRPr kumimoji="0" lang="en-US"/>
          </a:p>
        </p:txBody>
      </p:sp>
      <p:sp>
        <p:nvSpPr>
          <p:cNvPr id="10" name="Segnaposto data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D845FFA1-AF62-4D6A-B77A-8A5238614BB7}" type="datetimeFigureOut">
              <a:rPr lang="it-IT" smtClean="0"/>
              <a:t>01/11/2021</a:t>
            </a:fld>
            <a:endParaRPr lang="it-IT"/>
          </a:p>
        </p:txBody>
      </p:sp>
      <p:sp>
        <p:nvSpPr>
          <p:cNvPr id="22" name="Segnaposto piè di pagina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it-IT"/>
          </a:p>
        </p:txBody>
      </p:sp>
      <p:sp>
        <p:nvSpPr>
          <p:cNvPr id="18" name="Segnaposto numero diapositiva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F608074A-5AD0-4E50-BE9A-E5B846938BF8}" type="slidenum">
              <a:rPr lang="it-IT" smtClean="0"/>
              <a:t>‹N›</a:t>
            </a:fld>
            <a:endParaRPr lang="it-IT"/>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95536" y="2060848"/>
            <a:ext cx="7416824" cy="1584176"/>
          </a:xfrm>
        </p:spPr>
        <p:txBody>
          <a:bodyPr>
            <a:normAutofit/>
          </a:bodyPr>
          <a:lstStyle/>
          <a:p>
            <a:pPr algn="l">
              <a:spcBef>
                <a:spcPts val="1800"/>
              </a:spcBef>
            </a:pPr>
            <a:r>
              <a:rPr lang="it-IT" sz="3500" dirty="0">
                <a:solidFill>
                  <a:srgbClr val="FFC000"/>
                </a:solidFill>
                <a:latin typeface="Bodoni MT" panose="02070603080606020203" pitchFamily="18" charset="0"/>
              </a:rPr>
              <a:t>La dimensione retorica    nella scrittura delle norme</a:t>
            </a:r>
          </a:p>
        </p:txBody>
      </p:sp>
      <p:sp>
        <p:nvSpPr>
          <p:cNvPr id="3" name="Sottotitolo 2"/>
          <p:cNvSpPr>
            <a:spLocks noGrp="1"/>
          </p:cNvSpPr>
          <p:nvPr>
            <p:ph type="subTitle" idx="1"/>
          </p:nvPr>
        </p:nvSpPr>
        <p:spPr>
          <a:xfrm>
            <a:off x="2555776" y="5492824"/>
            <a:ext cx="6480048" cy="1032520"/>
          </a:xfrm>
        </p:spPr>
        <p:txBody>
          <a:bodyPr>
            <a:normAutofit/>
          </a:bodyPr>
          <a:lstStyle/>
          <a:p>
            <a:r>
              <a:rPr lang="it-IT" sz="2500" dirty="0">
                <a:latin typeface="Bodoni MT" panose="02070603080606020203" pitchFamily="18" charset="0"/>
              </a:rPr>
              <a:t>Luigi Pellecchi </a:t>
            </a:r>
          </a:p>
          <a:p>
            <a:r>
              <a:rPr lang="it-IT" sz="2500" dirty="0">
                <a:latin typeface="Bodoni MT" panose="02070603080606020203" pitchFamily="18" charset="0"/>
              </a:rPr>
              <a:t>(Università di Pavia)</a:t>
            </a:r>
          </a:p>
        </p:txBody>
      </p:sp>
    </p:spTree>
    <p:extLst>
      <p:ext uri="{BB962C8B-B14F-4D97-AF65-F5344CB8AC3E}">
        <p14:creationId xmlns:p14="http://schemas.microsoft.com/office/powerpoint/2010/main" val="36693071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olo 1">
            <a:extLst>
              <a:ext uri="{FF2B5EF4-FFF2-40B4-BE49-F238E27FC236}">
                <a16:creationId xmlns:a16="http://schemas.microsoft.com/office/drawing/2014/main" id="{699CA3EB-E8F8-402F-A7C7-FA69E6723E77}"/>
              </a:ext>
            </a:extLst>
          </p:cNvPr>
          <p:cNvSpPr>
            <a:spLocks noGrp="1"/>
          </p:cNvSpPr>
          <p:nvPr>
            <p:ph type="title"/>
          </p:nvPr>
        </p:nvSpPr>
        <p:spPr>
          <a:xfrm>
            <a:off x="413720" y="274320"/>
            <a:ext cx="7470648" cy="1498496"/>
          </a:xfrm>
        </p:spPr>
        <p:txBody>
          <a:bodyPr>
            <a:normAutofit/>
          </a:bodyPr>
          <a:lstStyle/>
          <a:p>
            <a:r>
              <a:rPr lang="it-IT" dirty="0">
                <a:solidFill>
                  <a:srgbClr val="FFFF00"/>
                </a:solidFill>
                <a:latin typeface="Bodoni MT" panose="02070603080606020203" pitchFamily="18" charset="0"/>
              </a:rPr>
              <a:t>La </a:t>
            </a:r>
            <a:r>
              <a:rPr lang="it-IT" i="1" dirty="0" err="1">
                <a:solidFill>
                  <a:srgbClr val="FFFF00"/>
                </a:solidFill>
                <a:latin typeface="Bodoni MT" panose="02070603080606020203" pitchFamily="18" charset="0"/>
              </a:rPr>
              <a:t>dispositio</a:t>
            </a:r>
            <a:r>
              <a:rPr lang="it-IT" dirty="0">
                <a:solidFill>
                  <a:srgbClr val="FFFF00"/>
                </a:solidFill>
                <a:latin typeface="Bodoni MT" panose="02070603080606020203" pitchFamily="18" charset="0"/>
              </a:rPr>
              <a:t>, tra paratesto e organizzazione dei contenuti</a:t>
            </a:r>
            <a:endParaRPr lang="it-IT" sz="3600" dirty="0">
              <a:solidFill>
                <a:srgbClr val="FFFF00"/>
              </a:solidFill>
              <a:latin typeface="Bodoni MT" panose="02070603080606020203" pitchFamily="18" charset="0"/>
            </a:endParaRPr>
          </a:p>
        </p:txBody>
      </p:sp>
      <p:sp>
        <p:nvSpPr>
          <p:cNvPr id="14" name="CasellaDiTesto 13">
            <a:extLst>
              <a:ext uri="{FF2B5EF4-FFF2-40B4-BE49-F238E27FC236}">
                <a16:creationId xmlns:a16="http://schemas.microsoft.com/office/drawing/2014/main" id="{465515CE-800D-476A-B809-CD1D211E8865}"/>
              </a:ext>
            </a:extLst>
          </p:cNvPr>
          <p:cNvSpPr txBox="1"/>
          <p:nvPr/>
        </p:nvSpPr>
        <p:spPr>
          <a:xfrm>
            <a:off x="827584" y="1844824"/>
            <a:ext cx="7056784" cy="861774"/>
          </a:xfrm>
          <a:prstGeom prst="rect">
            <a:avLst/>
          </a:prstGeom>
          <a:noFill/>
        </p:spPr>
        <p:txBody>
          <a:bodyPr wrap="square" rtlCol="0">
            <a:spAutoFit/>
          </a:bodyPr>
          <a:lstStyle/>
          <a:p>
            <a:pPr algn="ctr"/>
            <a:r>
              <a:rPr lang="it-IT" sz="2500" i="1" dirty="0">
                <a:latin typeface="Bodoni MT" panose="02070603080606020203" pitchFamily="18" charset="0"/>
              </a:rPr>
              <a:t>                                                                               </a:t>
            </a:r>
            <a:endParaRPr lang="it-IT" sz="2500" i="1" dirty="0">
              <a:solidFill>
                <a:srgbClr val="6FDC6A"/>
              </a:solidFill>
              <a:latin typeface="Bodoni MT" panose="02070603080606020203" pitchFamily="18" charset="0"/>
            </a:endParaRPr>
          </a:p>
          <a:p>
            <a:pPr algn="ctr"/>
            <a:r>
              <a:rPr lang="it-IT" sz="2500" dirty="0">
                <a:solidFill>
                  <a:srgbClr val="6FDC6A"/>
                </a:solidFill>
                <a:latin typeface="Bodoni MT" panose="02070603080606020203" pitchFamily="18" charset="0"/>
              </a:rPr>
              <a:t>(</a:t>
            </a:r>
            <a:r>
              <a:rPr lang="it-IT" sz="2500" i="1" dirty="0">
                <a:solidFill>
                  <a:srgbClr val="6FDC6A"/>
                </a:solidFill>
                <a:latin typeface="Bodoni MT" panose="02070603080606020203" pitchFamily="18" charset="0"/>
              </a:rPr>
              <a:t>scrivere</a:t>
            </a:r>
            <a:r>
              <a:rPr lang="it-IT" sz="2500" dirty="0">
                <a:solidFill>
                  <a:srgbClr val="6FDC6A"/>
                </a:solidFill>
                <a:latin typeface="Bodoni MT" panose="02070603080606020203" pitchFamily="18" charset="0"/>
              </a:rPr>
              <a:t> esattamente, </a:t>
            </a:r>
            <a:r>
              <a:rPr lang="it-IT" sz="2500" i="1" dirty="0">
                <a:solidFill>
                  <a:srgbClr val="6FDC6A"/>
                </a:solidFill>
                <a:latin typeface="Bodoni MT" panose="02070603080606020203" pitchFamily="18" charset="0"/>
              </a:rPr>
              <a:t>disponendo</a:t>
            </a:r>
            <a:r>
              <a:rPr lang="it-IT" sz="2500" dirty="0">
                <a:solidFill>
                  <a:srgbClr val="6FDC6A"/>
                </a:solidFill>
                <a:latin typeface="Bodoni MT" panose="02070603080606020203" pitchFamily="18" charset="0"/>
              </a:rPr>
              <a:t> correttamente)</a:t>
            </a:r>
            <a:endParaRPr lang="it-IT" sz="2500" i="1" dirty="0">
              <a:solidFill>
                <a:srgbClr val="6FDC6A"/>
              </a:solidFill>
              <a:latin typeface="Bodoni MT" panose="02070603080606020203" pitchFamily="18" charset="0"/>
            </a:endParaRPr>
          </a:p>
        </p:txBody>
      </p:sp>
      <p:sp>
        <p:nvSpPr>
          <p:cNvPr id="17" name="CasellaDiTesto 16">
            <a:extLst>
              <a:ext uri="{FF2B5EF4-FFF2-40B4-BE49-F238E27FC236}">
                <a16:creationId xmlns:a16="http://schemas.microsoft.com/office/drawing/2014/main" id="{C0ADC9E6-6783-49A3-AB5C-467849CD07F0}"/>
              </a:ext>
            </a:extLst>
          </p:cNvPr>
          <p:cNvSpPr txBox="1"/>
          <p:nvPr/>
        </p:nvSpPr>
        <p:spPr>
          <a:xfrm>
            <a:off x="683568" y="3647346"/>
            <a:ext cx="7560840" cy="984885"/>
          </a:xfrm>
          <a:prstGeom prst="rect">
            <a:avLst/>
          </a:prstGeom>
          <a:noFill/>
        </p:spPr>
        <p:txBody>
          <a:bodyPr wrap="square" rtlCol="0">
            <a:spAutoFit/>
          </a:bodyPr>
          <a:lstStyle/>
          <a:p>
            <a:r>
              <a:rPr lang="it-IT" sz="2500" dirty="0">
                <a:latin typeface="Bodoni MT" panose="02070603080606020203" pitchFamily="18" charset="0"/>
              </a:rPr>
              <a:t> </a:t>
            </a:r>
            <a:r>
              <a:rPr lang="it-IT" sz="2900" dirty="0">
                <a:latin typeface="Bodoni MT" panose="02070603080606020203" pitchFamily="18" charset="0"/>
              </a:rPr>
              <a:t>1. La limitata efficacia delle guide varie alla redazione degli atti normativi</a:t>
            </a:r>
          </a:p>
        </p:txBody>
      </p:sp>
    </p:spTree>
    <p:extLst>
      <p:ext uri="{BB962C8B-B14F-4D97-AF65-F5344CB8AC3E}">
        <p14:creationId xmlns:p14="http://schemas.microsoft.com/office/powerpoint/2010/main" val="15432237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22418223-86D1-4077-9ABD-B506B87AD7E9}"/>
              </a:ext>
            </a:extLst>
          </p:cNvPr>
          <p:cNvSpPr txBox="1"/>
          <p:nvPr/>
        </p:nvSpPr>
        <p:spPr>
          <a:xfrm>
            <a:off x="539552" y="518184"/>
            <a:ext cx="8064896" cy="5863144"/>
          </a:xfrm>
          <a:prstGeom prst="rect">
            <a:avLst/>
          </a:prstGeom>
          <a:noFill/>
        </p:spPr>
        <p:txBody>
          <a:bodyPr wrap="square" rtlCol="0">
            <a:spAutoFit/>
          </a:bodyPr>
          <a:lstStyle/>
          <a:p>
            <a:r>
              <a:rPr lang="it-IT" sz="2500" b="1" dirty="0">
                <a:solidFill>
                  <a:srgbClr val="FFFF00"/>
                </a:solidFill>
                <a:latin typeface="Bodoni MT" panose="02070603080606020203" pitchFamily="18" charset="0"/>
              </a:rPr>
              <a:t>Guida alla redazione dei testi normativi, circolare 2 maggio del 2001 della Presidenza del Consiglio dei ministri)</a:t>
            </a:r>
          </a:p>
          <a:p>
            <a:pPr>
              <a:spcBef>
                <a:spcPts val="600"/>
              </a:spcBef>
            </a:pPr>
            <a:r>
              <a:rPr lang="it-IT" sz="2500" dirty="0">
                <a:latin typeface="Bodoni MT" panose="02070603080606020203" pitchFamily="18" charset="0"/>
              </a:rPr>
              <a:t>2.3 - </a:t>
            </a:r>
            <a:r>
              <a:rPr lang="it-IT" sz="2500" i="1" dirty="0">
                <a:latin typeface="Bodoni MT" panose="02070603080606020203" pitchFamily="18" charset="0"/>
              </a:rPr>
              <a:t>Le partizioni del testo</a:t>
            </a:r>
          </a:p>
          <a:p>
            <a:pPr>
              <a:spcBef>
                <a:spcPts val="600"/>
              </a:spcBef>
            </a:pPr>
            <a:r>
              <a:rPr lang="it-IT" sz="2500" dirty="0">
                <a:latin typeface="Bodoni MT" panose="02070603080606020203" pitchFamily="18" charset="0"/>
              </a:rPr>
              <a:t>2.3.1. L’unità di base dell’atto normativo è l’articolo. Le disposizioni contenute nell’articolo devono avere una loro autonomia concettuale, secondo il criterio della progressione logica degli argomenti trattati.</a:t>
            </a:r>
          </a:p>
          <a:p>
            <a:pPr>
              <a:spcBef>
                <a:spcPts val="600"/>
              </a:spcBef>
            </a:pPr>
            <a:r>
              <a:rPr lang="it-IT" sz="2500" dirty="0">
                <a:latin typeface="Bodoni MT" panose="02070603080606020203" pitchFamily="18" charset="0"/>
              </a:rPr>
              <a:t>2.3.3 Ogni articolo si divide soltanto in commi. Il comma ha contenuto omogeneo e termina con il punto a capo.</a:t>
            </a:r>
          </a:p>
          <a:p>
            <a:pPr>
              <a:spcBef>
                <a:spcPts val="600"/>
              </a:spcBef>
            </a:pPr>
            <a:r>
              <a:rPr lang="it-IT" sz="2500" dirty="0">
                <a:latin typeface="Bodoni MT" panose="02070603080606020203" pitchFamily="18" charset="0"/>
              </a:rPr>
              <a:t>2.3.4. Il testo normativo può essere suddiviso in partizioni superiori all’articolo, e che comprendono un articolo singolo o più articoli. </a:t>
            </a:r>
          </a:p>
          <a:p>
            <a:r>
              <a:rPr lang="it-IT" sz="2500" dirty="0">
                <a:latin typeface="Bodoni MT" panose="02070603080606020203" pitchFamily="18" charset="0"/>
              </a:rPr>
              <a:t>Tali partizioni sono denominate, in ordine crescente: sezione, capo, titolo, parte, libro.</a:t>
            </a:r>
          </a:p>
        </p:txBody>
      </p:sp>
    </p:spTree>
    <p:extLst>
      <p:ext uri="{BB962C8B-B14F-4D97-AF65-F5344CB8AC3E}">
        <p14:creationId xmlns:p14="http://schemas.microsoft.com/office/powerpoint/2010/main" val="11258398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565F2310-17CF-4EC7-9800-9DCF6C77132C}"/>
              </a:ext>
            </a:extLst>
          </p:cNvPr>
          <p:cNvSpPr txBox="1"/>
          <p:nvPr/>
        </p:nvSpPr>
        <p:spPr>
          <a:xfrm>
            <a:off x="719572" y="296937"/>
            <a:ext cx="7992888" cy="984885"/>
          </a:xfrm>
          <a:prstGeom prst="rect">
            <a:avLst/>
          </a:prstGeom>
          <a:noFill/>
        </p:spPr>
        <p:txBody>
          <a:bodyPr wrap="square" rtlCol="0">
            <a:spAutoFit/>
          </a:bodyPr>
          <a:lstStyle/>
          <a:p>
            <a:r>
              <a:rPr lang="it-IT" sz="2500" dirty="0">
                <a:latin typeface="Bodoni MT" panose="02070603080606020203" pitchFamily="18" charset="0"/>
              </a:rPr>
              <a:t> </a:t>
            </a:r>
            <a:r>
              <a:rPr lang="it-IT" sz="2900" dirty="0">
                <a:latin typeface="Bodoni MT" panose="02070603080606020203" pitchFamily="18" charset="0"/>
              </a:rPr>
              <a:t>2. In concreto, come si organizza una disciplina complessa? </a:t>
            </a:r>
            <a:r>
              <a:rPr lang="it-IT" sz="2900" i="1" dirty="0">
                <a:solidFill>
                  <a:srgbClr val="92D050"/>
                </a:solidFill>
                <a:latin typeface="Bodoni MT" panose="02070603080606020203" pitchFamily="18" charset="0"/>
              </a:rPr>
              <a:t>Due esempi a confronto</a:t>
            </a:r>
            <a:endParaRPr lang="it-IT" sz="2900" dirty="0">
              <a:solidFill>
                <a:srgbClr val="92D050"/>
              </a:solidFill>
              <a:latin typeface="Bodoni MT" panose="02070603080606020203" pitchFamily="18" charset="0"/>
            </a:endParaRPr>
          </a:p>
        </p:txBody>
      </p:sp>
      <p:sp>
        <p:nvSpPr>
          <p:cNvPr id="3" name="CasellaDiTesto 2">
            <a:extLst>
              <a:ext uri="{FF2B5EF4-FFF2-40B4-BE49-F238E27FC236}">
                <a16:creationId xmlns:a16="http://schemas.microsoft.com/office/drawing/2014/main" id="{9475B616-A10B-494B-BC48-795188A18263}"/>
              </a:ext>
            </a:extLst>
          </p:cNvPr>
          <p:cNvSpPr txBox="1"/>
          <p:nvPr/>
        </p:nvSpPr>
        <p:spPr>
          <a:xfrm>
            <a:off x="215516" y="1784131"/>
            <a:ext cx="8640960" cy="2015936"/>
          </a:xfrm>
          <a:prstGeom prst="rect">
            <a:avLst/>
          </a:prstGeom>
          <a:solidFill>
            <a:schemeClr val="accent2">
              <a:lumMod val="20000"/>
              <a:lumOff val="80000"/>
            </a:schemeClr>
          </a:solidFill>
        </p:spPr>
        <p:txBody>
          <a:bodyPr wrap="square" rtlCol="0">
            <a:spAutoFit/>
          </a:bodyPr>
          <a:lstStyle/>
          <a:p>
            <a:r>
              <a:rPr lang="it-IT" sz="2500" b="1" dirty="0">
                <a:solidFill>
                  <a:srgbClr val="FF0000"/>
                </a:solidFill>
                <a:latin typeface="Bodoni MT" panose="02070603080606020203" pitchFamily="18" charset="0"/>
              </a:rPr>
              <a:t>Marciano, dal V libro delle </a:t>
            </a:r>
            <a:r>
              <a:rPr lang="it-IT" sz="2500" b="1" i="1" dirty="0" err="1">
                <a:solidFill>
                  <a:srgbClr val="FF0000"/>
                </a:solidFill>
                <a:latin typeface="Bodoni MT" panose="02070603080606020203" pitchFamily="18" charset="0"/>
              </a:rPr>
              <a:t>Regulae</a:t>
            </a:r>
            <a:r>
              <a:rPr lang="it-IT" sz="2500" b="1" dirty="0">
                <a:solidFill>
                  <a:srgbClr val="FF0000"/>
                </a:solidFill>
                <a:latin typeface="Bodoni MT" panose="02070603080606020203" pitchFamily="18" charset="0"/>
              </a:rPr>
              <a:t>, </a:t>
            </a:r>
            <a:r>
              <a:rPr lang="it-IT" sz="2500" b="1" i="1" dirty="0" err="1">
                <a:solidFill>
                  <a:srgbClr val="FF0000"/>
                </a:solidFill>
                <a:latin typeface="Bodoni MT" panose="02070603080606020203" pitchFamily="18" charset="0"/>
              </a:rPr>
              <a:t>apud</a:t>
            </a:r>
            <a:r>
              <a:rPr lang="it-IT" sz="2500" b="1" i="1" dirty="0">
                <a:solidFill>
                  <a:srgbClr val="FF0000"/>
                </a:solidFill>
                <a:latin typeface="Bodoni MT" panose="02070603080606020203" pitchFamily="18" charset="0"/>
              </a:rPr>
              <a:t> </a:t>
            </a:r>
            <a:r>
              <a:rPr lang="it-IT" sz="2500" b="1" dirty="0">
                <a:solidFill>
                  <a:srgbClr val="FF0000"/>
                </a:solidFill>
                <a:latin typeface="Bodoni MT" panose="02070603080606020203" pitchFamily="18" charset="0"/>
              </a:rPr>
              <a:t>D. 15.1.40 pr.</a:t>
            </a:r>
          </a:p>
          <a:p>
            <a:r>
              <a:rPr lang="it-IT" sz="2500" dirty="0">
                <a:solidFill>
                  <a:schemeClr val="accent3">
                    <a:lumMod val="50000"/>
                  </a:schemeClr>
                </a:solidFill>
                <a:latin typeface="Bodoni MT" panose="02070603080606020203" pitchFamily="18" charset="0"/>
              </a:rPr>
              <a:t>Il peculio [</a:t>
            </a:r>
            <a:r>
              <a:rPr lang="it-IT" sz="2500" i="1" dirty="0">
                <a:solidFill>
                  <a:schemeClr val="accent3">
                    <a:lumMod val="50000"/>
                  </a:schemeClr>
                </a:solidFill>
                <a:latin typeface="Bodoni MT" panose="02070603080606020203" pitchFamily="18" charset="0"/>
              </a:rPr>
              <a:t>id est</a:t>
            </a:r>
            <a:r>
              <a:rPr lang="it-IT" sz="2500" dirty="0">
                <a:solidFill>
                  <a:schemeClr val="accent3">
                    <a:lumMod val="50000"/>
                  </a:schemeClr>
                </a:solidFill>
                <a:latin typeface="Bodoni MT" panose="02070603080606020203" pitchFamily="18" charset="0"/>
              </a:rPr>
              <a:t>:</a:t>
            </a:r>
            <a:r>
              <a:rPr lang="it-IT" sz="2500" i="1" dirty="0">
                <a:solidFill>
                  <a:schemeClr val="accent3">
                    <a:lumMod val="50000"/>
                  </a:schemeClr>
                </a:solidFill>
                <a:latin typeface="Bodoni MT" panose="02070603080606020203" pitchFamily="18" charset="0"/>
              </a:rPr>
              <a:t> </a:t>
            </a:r>
            <a:r>
              <a:rPr lang="it-IT" sz="2500" dirty="0">
                <a:solidFill>
                  <a:schemeClr val="accent3">
                    <a:lumMod val="50000"/>
                  </a:schemeClr>
                </a:solidFill>
                <a:latin typeface="Bodoni MT" panose="02070603080606020203" pitchFamily="18" charset="0"/>
              </a:rPr>
              <a:t>la porzione di patrimonio che un </a:t>
            </a:r>
            <a:r>
              <a:rPr lang="it-IT" sz="2500" i="1" dirty="0">
                <a:solidFill>
                  <a:schemeClr val="accent3">
                    <a:lumMod val="50000"/>
                  </a:schemeClr>
                </a:solidFill>
                <a:latin typeface="Bodoni MT" panose="02070603080606020203" pitchFamily="18" charset="0"/>
              </a:rPr>
              <a:t>pater </a:t>
            </a:r>
            <a:r>
              <a:rPr lang="it-IT" sz="2500" i="1" dirty="0" err="1">
                <a:solidFill>
                  <a:schemeClr val="accent3">
                    <a:lumMod val="50000"/>
                  </a:schemeClr>
                </a:solidFill>
                <a:latin typeface="Bodoni MT" panose="02070603080606020203" pitchFamily="18" charset="0"/>
              </a:rPr>
              <a:t>familias</a:t>
            </a:r>
            <a:r>
              <a:rPr lang="it-IT" sz="2500" dirty="0">
                <a:solidFill>
                  <a:schemeClr val="accent3">
                    <a:lumMod val="50000"/>
                  </a:schemeClr>
                </a:solidFill>
                <a:latin typeface="Bodoni MT" panose="02070603080606020203" pitchFamily="18" charset="0"/>
              </a:rPr>
              <a:t> affidata in gestione autonoma a un figlio o a uno schiavo] nasce, cresce, deperisce e muore; per questa ragione Papirio Frontone diceva con eleganza che assomiglia all’uomo.</a:t>
            </a:r>
            <a:endParaRPr lang="it-IT" sz="2500" i="1" dirty="0">
              <a:solidFill>
                <a:schemeClr val="accent3">
                  <a:lumMod val="50000"/>
                </a:schemeClr>
              </a:solidFill>
              <a:latin typeface="Bodoni MT" panose="02070603080606020203" pitchFamily="18" charset="0"/>
            </a:endParaRPr>
          </a:p>
        </p:txBody>
      </p:sp>
      <p:sp>
        <p:nvSpPr>
          <p:cNvPr id="4" name="CasellaDiTesto 3">
            <a:extLst>
              <a:ext uri="{FF2B5EF4-FFF2-40B4-BE49-F238E27FC236}">
                <a16:creationId xmlns:a16="http://schemas.microsoft.com/office/drawing/2014/main" id="{593BE144-4F08-4E64-B9B4-77B15247CE01}"/>
              </a:ext>
            </a:extLst>
          </p:cNvPr>
          <p:cNvSpPr txBox="1"/>
          <p:nvPr/>
        </p:nvSpPr>
        <p:spPr>
          <a:xfrm>
            <a:off x="287524" y="4234150"/>
            <a:ext cx="8568952" cy="2939266"/>
          </a:xfrm>
          <a:prstGeom prst="rect">
            <a:avLst/>
          </a:prstGeom>
          <a:noFill/>
        </p:spPr>
        <p:txBody>
          <a:bodyPr wrap="square" rtlCol="0">
            <a:spAutoFit/>
          </a:bodyPr>
          <a:lstStyle/>
          <a:p>
            <a:r>
              <a:rPr lang="it-IT" sz="2500" i="1" dirty="0">
                <a:latin typeface="Bodoni MT" panose="02070603080606020203" pitchFamily="18" charset="0"/>
              </a:rPr>
              <a:t>nascita </a:t>
            </a:r>
            <a:r>
              <a:rPr lang="it-IT" sz="2500" dirty="0">
                <a:latin typeface="Bodoni MT" panose="02070603080606020203" pitchFamily="18" charset="0"/>
              </a:rPr>
              <a:t>= </a:t>
            </a:r>
            <a:r>
              <a:rPr lang="it-IT" sz="2500" dirty="0">
                <a:solidFill>
                  <a:srgbClr val="92D050"/>
                </a:solidFill>
                <a:latin typeface="Bodoni MT" panose="02070603080606020203" pitchFamily="18" charset="0"/>
              </a:rPr>
              <a:t>costituzione del peculio</a:t>
            </a:r>
          </a:p>
          <a:p>
            <a:pPr>
              <a:spcBef>
                <a:spcPts val="600"/>
              </a:spcBef>
            </a:pPr>
            <a:r>
              <a:rPr lang="it-IT" sz="2500" i="1" dirty="0">
                <a:latin typeface="Bodoni MT" panose="02070603080606020203" pitchFamily="18" charset="0"/>
              </a:rPr>
              <a:t>crescita </a:t>
            </a:r>
            <a:r>
              <a:rPr lang="it-IT" sz="2500" dirty="0">
                <a:latin typeface="Bodoni MT" panose="02070603080606020203" pitchFamily="18" charset="0"/>
              </a:rPr>
              <a:t>= </a:t>
            </a:r>
            <a:r>
              <a:rPr lang="it-IT" sz="2500" dirty="0">
                <a:solidFill>
                  <a:srgbClr val="92D050"/>
                </a:solidFill>
                <a:latin typeface="Bodoni MT" panose="02070603080606020203" pitchFamily="18" charset="0"/>
              </a:rPr>
              <a:t>incrementi patrimoniali</a:t>
            </a:r>
          </a:p>
          <a:p>
            <a:pPr>
              <a:spcBef>
                <a:spcPts val="600"/>
              </a:spcBef>
            </a:pPr>
            <a:r>
              <a:rPr lang="it-IT" sz="2500" i="1" dirty="0">
                <a:latin typeface="Bodoni MT" panose="02070603080606020203" pitchFamily="18" charset="0"/>
              </a:rPr>
              <a:t>deperimento </a:t>
            </a:r>
            <a:r>
              <a:rPr lang="it-IT" sz="2500" dirty="0">
                <a:latin typeface="Bodoni MT" panose="02070603080606020203" pitchFamily="18" charset="0"/>
              </a:rPr>
              <a:t>= </a:t>
            </a:r>
            <a:r>
              <a:rPr lang="it-IT" sz="2500" dirty="0">
                <a:solidFill>
                  <a:srgbClr val="92D050"/>
                </a:solidFill>
                <a:latin typeface="Bodoni MT" panose="02070603080606020203" pitchFamily="18" charset="0"/>
              </a:rPr>
              <a:t>entro che limiti i beni del peculio possano essere</a:t>
            </a:r>
          </a:p>
          <a:p>
            <a:r>
              <a:rPr lang="it-IT" sz="2500" dirty="0">
                <a:solidFill>
                  <a:srgbClr val="92D050"/>
                </a:solidFill>
                <a:latin typeface="Bodoni MT" panose="02070603080606020203" pitchFamily="18" charset="0"/>
              </a:rPr>
              <a:t>                        alienati dal sottoposto o aggrediti dai suoi credi-</a:t>
            </a:r>
          </a:p>
          <a:p>
            <a:r>
              <a:rPr lang="it-IT" sz="2500" dirty="0">
                <a:solidFill>
                  <a:srgbClr val="92D050"/>
                </a:solidFill>
                <a:latin typeface="Bodoni MT" panose="02070603080606020203" pitchFamily="18" charset="0"/>
              </a:rPr>
              <a:t>                        tori o da quelli del </a:t>
            </a:r>
            <a:r>
              <a:rPr lang="it-IT" sz="2500" i="1" dirty="0">
                <a:solidFill>
                  <a:srgbClr val="92D050"/>
                </a:solidFill>
                <a:latin typeface="Bodoni MT" panose="02070603080606020203" pitchFamily="18" charset="0"/>
              </a:rPr>
              <a:t>pater</a:t>
            </a:r>
            <a:endParaRPr lang="it-IT" sz="2500" dirty="0">
              <a:solidFill>
                <a:srgbClr val="92D050"/>
              </a:solidFill>
              <a:latin typeface="Bodoni MT" panose="02070603080606020203" pitchFamily="18" charset="0"/>
            </a:endParaRPr>
          </a:p>
          <a:p>
            <a:r>
              <a:rPr lang="it-IT" sz="2500" i="1" dirty="0">
                <a:latin typeface="Bodoni MT" panose="02070603080606020203" pitchFamily="18" charset="0"/>
              </a:rPr>
              <a:t>morte </a:t>
            </a:r>
            <a:r>
              <a:rPr lang="it-IT" sz="2500" dirty="0">
                <a:latin typeface="Bodoni MT" panose="02070603080606020203" pitchFamily="18" charset="0"/>
              </a:rPr>
              <a:t>= </a:t>
            </a:r>
            <a:r>
              <a:rPr lang="it-IT" sz="2500" dirty="0">
                <a:solidFill>
                  <a:srgbClr val="92D050"/>
                </a:solidFill>
                <a:latin typeface="Bodoni MT" panose="02070603080606020203" pitchFamily="18" charset="0"/>
              </a:rPr>
              <a:t>revoca</a:t>
            </a:r>
          </a:p>
          <a:p>
            <a:r>
              <a:rPr lang="it-IT" sz="2500" i="1" dirty="0">
                <a:latin typeface="Bodoni MT" panose="02070603080606020203" pitchFamily="18" charset="0"/>
              </a:rPr>
              <a:t>         </a:t>
            </a:r>
          </a:p>
        </p:txBody>
      </p:sp>
    </p:spTree>
    <p:extLst>
      <p:ext uri="{BB962C8B-B14F-4D97-AF65-F5344CB8AC3E}">
        <p14:creationId xmlns:p14="http://schemas.microsoft.com/office/powerpoint/2010/main" val="26187016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F20C8D16-7894-4E03-963C-F8E7CD8C2CBD}"/>
              </a:ext>
            </a:extLst>
          </p:cNvPr>
          <p:cNvSpPr txBox="1"/>
          <p:nvPr/>
        </p:nvSpPr>
        <p:spPr>
          <a:xfrm>
            <a:off x="611560" y="2411303"/>
            <a:ext cx="2232248" cy="2169825"/>
          </a:xfrm>
          <a:prstGeom prst="rect">
            <a:avLst/>
          </a:prstGeom>
          <a:noFill/>
        </p:spPr>
        <p:txBody>
          <a:bodyPr wrap="square" rtlCol="0">
            <a:spAutoFit/>
          </a:bodyPr>
          <a:lstStyle/>
          <a:p>
            <a:pPr algn="ctr"/>
            <a:r>
              <a:rPr lang="it-IT" sz="2500" dirty="0">
                <a:solidFill>
                  <a:srgbClr val="92D050"/>
                </a:solidFill>
                <a:latin typeface="Bodoni MT" panose="02070603080606020203" pitchFamily="18" charset="0"/>
              </a:rPr>
              <a:t>costituzione</a:t>
            </a:r>
          </a:p>
          <a:p>
            <a:pPr algn="ctr"/>
            <a:r>
              <a:rPr lang="it-IT" sz="2500" dirty="0">
                <a:solidFill>
                  <a:srgbClr val="92D050"/>
                </a:solidFill>
                <a:latin typeface="Bodoni MT" panose="02070603080606020203" pitchFamily="18" charset="0"/>
              </a:rPr>
              <a:t>incrementi</a:t>
            </a:r>
          </a:p>
          <a:p>
            <a:pPr algn="ctr">
              <a:spcBef>
                <a:spcPts val="600"/>
              </a:spcBef>
            </a:pPr>
            <a:r>
              <a:rPr lang="it-IT" sz="2500" dirty="0">
                <a:solidFill>
                  <a:srgbClr val="92D050"/>
                </a:solidFill>
                <a:latin typeface="Bodoni MT" panose="02070603080606020203" pitchFamily="18" charset="0"/>
              </a:rPr>
              <a:t>decrementi</a:t>
            </a:r>
          </a:p>
          <a:p>
            <a:pPr algn="ctr"/>
            <a:r>
              <a:rPr lang="it-IT" sz="2500" dirty="0">
                <a:solidFill>
                  <a:srgbClr val="92D050"/>
                </a:solidFill>
                <a:latin typeface="Bodoni MT" panose="02070603080606020203" pitchFamily="18" charset="0"/>
              </a:rPr>
              <a:t>revoca</a:t>
            </a:r>
          </a:p>
          <a:p>
            <a:pPr algn="ctr"/>
            <a:r>
              <a:rPr lang="it-IT" sz="2500" i="1" dirty="0">
                <a:latin typeface="Bodoni MT" panose="02070603080606020203" pitchFamily="18" charset="0"/>
              </a:rPr>
              <a:t>         </a:t>
            </a:r>
          </a:p>
        </p:txBody>
      </p:sp>
      <p:sp>
        <p:nvSpPr>
          <p:cNvPr id="5" name="CasellaDiTesto 4">
            <a:extLst>
              <a:ext uri="{FF2B5EF4-FFF2-40B4-BE49-F238E27FC236}">
                <a16:creationId xmlns:a16="http://schemas.microsoft.com/office/drawing/2014/main" id="{DBAA5E82-643B-4C56-9684-FB2B60607837}"/>
              </a:ext>
            </a:extLst>
          </p:cNvPr>
          <p:cNvSpPr txBox="1"/>
          <p:nvPr/>
        </p:nvSpPr>
        <p:spPr>
          <a:xfrm>
            <a:off x="341529" y="1196752"/>
            <a:ext cx="2934327" cy="861774"/>
          </a:xfrm>
          <a:prstGeom prst="rect">
            <a:avLst/>
          </a:prstGeom>
          <a:noFill/>
        </p:spPr>
        <p:txBody>
          <a:bodyPr wrap="square" rtlCol="0">
            <a:spAutoFit/>
          </a:bodyPr>
          <a:lstStyle/>
          <a:p>
            <a:r>
              <a:rPr lang="it-IT" sz="2500" dirty="0">
                <a:solidFill>
                  <a:srgbClr val="FFFF00"/>
                </a:solidFill>
                <a:latin typeface="Bodoni MT" panose="02070603080606020203" pitchFamily="18" charset="0"/>
              </a:rPr>
              <a:t>regime del peculio  |</a:t>
            </a:r>
          </a:p>
          <a:p>
            <a:pPr algn="ctr"/>
            <a:r>
              <a:rPr lang="it-IT" sz="2500" dirty="0">
                <a:solidFill>
                  <a:srgbClr val="92D050"/>
                </a:solidFill>
                <a:latin typeface="Bodoni MT" panose="02070603080606020203" pitchFamily="18" charset="0"/>
              </a:rPr>
              <a:t>(giuristi romani)</a:t>
            </a:r>
          </a:p>
        </p:txBody>
      </p:sp>
      <p:sp>
        <p:nvSpPr>
          <p:cNvPr id="6" name="CasellaDiTesto 5">
            <a:extLst>
              <a:ext uri="{FF2B5EF4-FFF2-40B4-BE49-F238E27FC236}">
                <a16:creationId xmlns:a16="http://schemas.microsoft.com/office/drawing/2014/main" id="{9518C0BE-B6B1-4581-AE9A-4A012E9732BE}"/>
              </a:ext>
            </a:extLst>
          </p:cNvPr>
          <p:cNvSpPr txBox="1"/>
          <p:nvPr/>
        </p:nvSpPr>
        <p:spPr>
          <a:xfrm>
            <a:off x="5868144" y="1196752"/>
            <a:ext cx="3024336" cy="861774"/>
          </a:xfrm>
          <a:prstGeom prst="rect">
            <a:avLst/>
          </a:prstGeom>
          <a:noFill/>
        </p:spPr>
        <p:txBody>
          <a:bodyPr wrap="square" rtlCol="0">
            <a:spAutoFit/>
          </a:bodyPr>
          <a:lstStyle/>
          <a:p>
            <a:r>
              <a:rPr lang="it-IT" sz="2500" dirty="0">
                <a:solidFill>
                  <a:srgbClr val="FFFF00"/>
                </a:solidFill>
                <a:latin typeface="Bodoni MT" panose="02070603080606020203" pitchFamily="18" charset="0"/>
              </a:rPr>
              <a:t>regime dell’usufrutto</a:t>
            </a:r>
          </a:p>
          <a:p>
            <a:pPr algn="ctr"/>
            <a:r>
              <a:rPr lang="it-IT" sz="2500" dirty="0">
                <a:solidFill>
                  <a:srgbClr val="92D050"/>
                </a:solidFill>
                <a:latin typeface="Bodoni MT" panose="02070603080606020203" pitchFamily="18" charset="0"/>
              </a:rPr>
              <a:t>(codice civile)</a:t>
            </a:r>
          </a:p>
        </p:txBody>
      </p:sp>
      <p:sp>
        <p:nvSpPr>
          <p:cNvPr id="7" name="CasellaDiTesto 6">
            <a:extLst>
              <a:ext uri="{FF2B5EF4-FFF2-40B4-BE49-F238E27FC236}">
                <a16:creationId xmlns:a16="http://schemas.microsoft.com/office/drawing/2014/main" id="{E5811A0D-73CD-417F-BCBA-F1F369FAA3D1}"/>
              </a:ext>
            </a:extLst>
          </p:cNvPr>
          <p:cNvSpPr txBox="1"/>
          <p:nvPr/>
        </p:nvSpPr>
        <p:spPr>
          <a:xfrm>
            <a:off x="3059832" y="1202890"/>
            <a:ext cx="2952328" cy="477054"/>
          </a:xfrm>
          <a:prstGeom prst="rect">
            <a:avLst/>
          </a:prstGeom>
          <a:noFill/>
        </p:spPr>
        <p:txBody>
          <a:bodyPr wrap="square" rtlCol="0">
            <a:spAutoFit/>
          </a:bodyPr>
          <a:lstStyle/>
          <a:p>
            <a:r>
              <a:rPr lang="it-IT" sz="2500" dirty="0">
                <a:latin typeface="Bodoni MT" panose="02070603080606020203" pitchFamily="18" charset="0"/>
              </a:rPr>
              <a:t>metafora della vita</a:t>
            </a:r>
            <a:r>
              <a:rPr lang="it-IT" sz="2500" dirty="0">
                <a:solidFill>
                  <a:srgbClr val="FFFF00"/>
                </a:solidFill>
                <a:latin typeface="Bodoni MT" panose="02070603080606020203" pitchFamily="18" charset="0"/>
              </a:rPr>
              <a:t> |</a:t>
            </a:r>
          </a:p>
        </p:txBody>
      </p:sp>
      <p:sp>
        <p:nvSpPr>
          <p:cNvPr id="8" name="CasellaDiTesto 7">
            <a:extLst>
              <a:ext uri="{FF2B5EF4-FFF2-40B4-BE49-F238E27FC236}">
                <a16:creationId xmlns:a16="http://schemas.microsoft.com/office/drawing/2014/main" id="{9CB1B77F-1B2F-4886-AC14-3A5127E4495D}"/>
              </a:ext>
            </a:extLst>
          </p:cNvPr>
          <p:cNvSpPr txBox="1"/>
          <p:nvPr/>
        </p:nvSpPr>
        <p:spPr>
          <a:xfrm>
            <a:off x="3455876" y="2411303"/>
            <a:ext cx="1836204" cy="2169825"/>
          </a:xfrm>
          <a:prstGeom prst="rect">
            <a:avLst/>
          </a:prstGeom>
          <a:noFill/>
        </p:spPr>
        <p:txBody>
          <a:bodyPr wrap="square" rtlCol="0">
            <a:spAutoFit/>
          </a:bodyPr>
          <a:lstStyle/>
          <a:p>
            <a:pPr algn="ctr"/>
            <a:r>
              <a:rPr lang="it-IT" sz="2500" i="1" dirty="0">
                <a:latin typeface="Bodoni MT" panose="02070603080606020203" pitchFamily="18" charset="0"/>
              </a:rPr>
              <a:t>nascita</a:t>
            </a:r>
          </a:p>
          <a:p>
            <a:pPr algn="ctr"/>
            <a:r>
              <a:rPr lang="it-IT" sz="2500" i="1" dirty="0">
                <a:latin typeface="Bodoni MT" panose="02070603080606020203" pitchFamily="18" charset="0"/>
              </a:rPr>
              <a:t>crescita</a:t>
            </a:r>
            <a:endParaRPr lang="it-IT" sz="2500" dirty="0">
              <a:solidFill>
                <a:srgbClr val="92D050"/>
              </a:solidFill>
              <a:latin typeface="Bodoni MT" panose="02070603080606020203" pitchFamily="18" charset="0"/>
            </a:endParaRPr>
          </a:p>
          <a:p>
            <a:pPr algn="ctr">
              <a:spcBef>
                <a:spcPts val="600"/>
              </a:spcBef>
            </a:pPr>
            <a:r>
              <a:rPr lang="it-IT" sz="2500" i="1" dirty="0">
                <a:latin typeface="Bodoni MT" panose="02070603080606020203" pitchFamily="18" charset="0"/>
              </a:rPr>
              <a:t>deperimento</a:t>
            </a:r>
            <a:endParaRPr lang="it-IT" sz="2500" dirty="0">
              <a:solidFill>
                <a:srgbClr val="92D050"/>
              </a:solidFill>
              <a:latin typeface="Bodoni MT" panose="02070603080606020203" pitchFamily="18" charset="0"/>
            </a:endParaRPr>
          </a:p>
          <a:p>
            <a:pPr algn="ctr"/>
            <a:r>
              <a:rPr lang="it-IT" sz="2500" i="1" dirty="0">
                <a:latin typeface="Bodoni MT" panose="02070603080606020203" pitchFamily="18" charset="0"/>
              </a:rPr>
              <a:t>morte</a:t>
            </a:r>
            <a:endParaRPr lang="it-IT" sz="2500" dirty="0">
              <a:solidFill>
                <a:srgbClr val="92D050"/>
              </a:solidFill>
              <a:latin typeface="Bodoni MT" panose="02070603080606020203" pitchFamily="18" charset="0"/>
            </a:endParaRPr>
          </a:p>
          <a:p>
            <a:pPr algn="ctr"/>
            <a:r>
              <a:rPr lang="it-IT" sz="2500" i="1" dirty="0">
                <a:latin typeface="Bodoni MT" panose="02070603080606020203" pitchFamily="18" charset="0"/>
              </a:rPr>
              <a:t>         </a:t>
            </a:r>
          </a:p>
        </p:txBody>
      </p:sp>
      <p:sp>
        <p:nvSpPr>
          <p:cNvPr id="9" name="CasellaDiTesto 8">
            <a:extLst>
              <a:ext uri="{FF2B5EF4-FFF2-40B4-BE49-F238E27FC236}">
                <a16:creationId xmlns:a16="http://schemas.microsoft.com/office/drawing/2014/main" id="{B5379287-7FA6-4904-9ED7-866A0D5E005D}"/>
              </a:ext>
            </a:extLst>
          </p:cNvPr>
          <p:cNvSpPr txBox="1"/>
          <p:nvPr/>
        </p:nvSpPr>
        <p:spPr>
          <a:xfrm>
            <a:off x="6048672" y="2411303"/>
            <a:ext cx="2771800" cy="2092881"/>
          </a:xfrm>
          <a:prstGeom prst="rect">
            <a:avLst/>
          </a:prstGeom>
          <a:noFill/>
        </p:spPr>
        <p:txBody>
          <a:bodyPr wrap="square" rtlCol="0">
            <a:spAutoFit/>
          </a:bodyPr>
          <a:lstStyle/>
          <a:p>
            <a:pPr algn="ctr"/>
            <a:r>
              <a:rPr lang="it-IT" sz="2500" dirty="0">
                <a:solidFill>
                  <a:srgbClr val="92D050"/>
                </a:solidFill>
                <a:latin typeface="Bodoni MT" panose="02070603080606020203" pitchFamily="18" charset="0"/>
              </a:rPr>
              <a:t>costituzione</a:t>
            </a:r>
          </a:p>
          <a:p>
            <a:pPr algn="ctr"/>
            <a:r>
              <a:rPr lang="it-IT" sz="2500" dirty="0">
                <a:solidFill>
                  <a:srgbClr val="92D050"/>
                </a:solidFill>
                <a:latin typeface="Bodoni MT" panose="02070603080606020203" pitchFamily="18" charset="0"/>
              </a:rPr>
              <a:t>diritti (del titolare)</a:t>
            </a:r>
          </a:p>
          <a:p>
            <a:pPr algn="ctr">
              <a:spcBef>
                <a:spcPts val="600"/>
              </a:spcBef>
            </a:pPr>
            <a:r>
              <a:rPr lang="it-IT" sz="2500" dirty="0">
                <a:solidFill>
                  <a:srgbClr val="92D050"/>
                </a:solidFill>
                <a:latin typeface="Bodoni MT" panose="02070603080606020203" pitchFamily="18" charset="0"/>
              </a:rPr>
              <a:t>doveri</a:t>
            </a:r>
          </a:p>
          <a:p>
            <a:pPr algn="ctr"/>
            <a:r>
              <a:rPr lang="it-IT" sz="2500" dirty="0">
                <a:solidFill>
                  <a:srgbClr val="92D050"/>
                </a:solidFill>
                <a:latin typeface="Bodoni MT" panose="02070603080606020203" pitchFamily="18" charset="0"/>
              </a:rPr>
              <a:t>estinzione</a:t>
            </a:r>
          </a:p>
          <a:p>
            <a:pPr algn="ctr"/>
            <a:r>
              <a:rPr lang="it-IT" sz="2500" i="1" dirty="0">
                <a:latin typeface="Bodoni MT" panose="02070603080606020203" pitchFamily="18" charset="0"/>
              </a:rPr>
              <a:t>         </a:t>
            </a:r>
          </a:p>
        </p:txBody>
      </p:sp>
    </p:spTree>
    <p:extLst>
      <p:ext uri="{BB962C8B-B14F-4D97-AF65-F5344CB8AC3E}">
        <p14:creationId xmlns:p14="http://schemas.microsoft.com/office/powerpoint/2010/main" val="19061730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olo 1">
            <a:extLst>
              <a:ext uri="{FF2B5EF4-FFF2-40B4-BE49-F238E27FC236}">
                <a16:creationId xmlns:a16="http://schemas.microsoft.com/office/drawing/2014/main" id="{699CA3EB-E8F8-402F-A7C7-FA69E6723E77}"/>
              </a:ext>
            </a:extLst>
          </p:cNvPr>
          <p:cNvSpPr>
            <a:spLocks noGrp="1"/>
          </p:cNvSpPr>
          <p:nvPr>
            <p:ph type="title"/>
          </p:nvPr>
        </p:nvSpPr>
        <p:spPr>
          <a:xfrm>
            <a:off x="413720" y="274320"/>
            <a:ext cx="8190728" cy="1498496"/>
          </a:xfrm>
        </p:spPr>
        <p:txBody>
          <a:bodyPr>
            <a:normAutofit fontScale="90000"/>
          </a:bodyPr>
          <a:lstStyle/>
          <a:p>
            <a:r>
              <a:rPr lang="it-IT" dirty="0">
                <a:solidFill>
                  <a:srgbClr val="FFFF00"/>
                </a:solidFill>
                <a:latin typeface="Bodoni MT" panose="02070603080606020203" pitchFamily="18" charset="0"/>
              </a:rPr>
              <a:t>L’</a:t>
            </a:r>
            <a:r>
              <a:rPr lang="it-IT" i="1" dirty="0">
                <a:solidFill>
                  <a:srgbClr val="FFFF00"/>
                </a:solidFill>
                <a:latin typeface="Bodoni MT" panose="02070603080606020203" pitchFamily="18" charset="0"/>
              </a:rPr>
              <a:t>elocutio</a:t>
            </a:r>
            <a:r>
              <a:rPr lang="it-IT" dirty="0">
                <a:solidFill>
                  <a:srgbClr val="FFFF00"/>
                </a:solidFill>
                <a:latin typeface="Bodoni MT" panose="02070603080606020203" pitchFamily="18" charset="0"/>
              </a:rPr>
              <a:t>, ovvero del difficile </a:t>
            </a:r>
            <a:r>
              <a:rPr lang="it-IT" dirty="0" err="1">
                <a:solidFill>
                  <a:srgbClr val="FFFF00"/>
                </a:solidFill>
                <a:latin typeface="Bodoni MT" panose="02070603080606020203" pitchFamily="18" charset="0"/>
              </a:rPr>
              <a:t>connu-bio</a:t>
            </a:r>
            <a:r>
              <a:rPr lang="it-IT" dirty="0">
                <a:solidFill>
                  <a:srgbClr val="FFFF00"/>
                </a:solidFill>
                <a:latin typeface="Bodoni MT" panose="02070603080606020203" pitchFamily="18" charset="0"/>
              </a:rPr>
              <a:t> tra semplicità e precisione</a:t>
            </a:r>
            <a:endParaRPr lang="it-IT" sz="3600" dirty="0">
              <a:solidFill>
                <a:srgbClr val="FFFF00"/>
              </a:solidFill>
              <a:latin typeface="Bodoni MT" panose="02070603080606020203" pitchFamily="18" charset="0"/>
            </a:endParaRPr>
          </a:p>
        </p:txBody>
      </p:sp>
      <p:sp>
        <p:nvSpPr>
          <p:cNvPr id="14" name="CasellaDiTesto 13">
            <a:extLst>
              <a:ext uri="{FF2B5EF4-FFF2-40B4-BE49-F238E27FC236}">
                <a16:creationId xmlns:a16="http://schemas.microsoft.com/office/drawing/2014/main" id="{465515CE-800D-476A-B809-CD1D211E8865}"/>
              </a:ext>
            </a:extLst>
          </p:cNvPr>
          <p:cNvSpPr txBox="1"/>
          <p:nvPr/>
        </p:nvSpPr>
        <p:spPr>
          <a:xfrm>
            <a:off x="827584" y="1340768"/>
            <a:ext cx="7056784" cy="1246495"/>
          </a:xfrm>
          <a:prstGeom prst="rect">
            <a:avLst/>
          </a:prstGeom>
          <a:noFill/>
        </p:spPr>
        <p:txBody>
          <a:bodyPr wrap="square" rtlCol="0">
            <a:spAutoFit/>
          </a:bodyPr>
          <a:lstStyle/>
          <a:p>
            <a:pPr algn="ctr"/>
            <a:r>
              <a:rPr lang="it-IT" sz="2500" i="1" dirty="0">
                <a:latin typeface="Bodoni MT" panose="02070603080606020203" pitchFamily="18" charset="0"/>
              </a:rPr>
              <a:t>                                                                               </a:t>
            </a:r>
            <a:endParaRPr lang="it-IT" sz="2500" i="1" dirty="0">
              <a:solidFill>
                <a:srgbClr val="6FDC6A"/>
              </a:solidFill>
              <a:latin typeface="Bodoni MT" panose="02070603080606020203" pitchFamily="18" charset="0"/>
            </a:endParaRPr>
          </a:p>
          <a:p>
            <a:pPr algn="ctr"/>
            <a:r>
              <a:rPr lang="it-IT" sz="2500" dirty="0">
                <a:solidFill>
                  <a:srgbClr val="6FDC6A"/>
                </a:solidFill>
                <a:latin typeface="Bodoni MT" panose="02070603080606020203" pitchFamily="18" charset="0"/>
              </a:rPr>
              <a:t>(</a:t>
            </a:r>
            <a:r>
              <a:rPr lang="it-IT" sz="2500" i="1" dirty="0">
                <a:solidFill>
                  <a:srgbClr val="6FDC6A"/>
                </a:solidFill>
                <a:latin typeface="Bodoni MT" panose="02070603080606020203" pitchFamily="18" charset="0"/>
              </a:rPr>
              <a:t>scrivere</a:t>
            </a:r>
            <a:r>
              <a:rPr lang="it-IT" sz="2500" dirty="0">
                <a:solidFill>
                  <a:srgbClr val="6FDC6A"/>
                </a:solidFill>
                <a:latin typeface="Bodoni MT" panose="02070603080606020203" pitchFamily="18" charset="0"/>
              </a:rPr>
              <a:t> esattamente, con </a:t>
            </a:r>
            <a:r>
              <a:rPr lang="it-IT" sz="2500" i="1" dirty="0">
                <a:solidFill>
                  <a:srgbClr val="6FDC6A"/>
                </a:solidFill>
                <a:latin typeface="Bodoni MT" panose="02070603080606020203" pitchFamily="18" charset="0"/>
              </a:rPr>
              <a:t>semplicità</a:t>
            </a:r>
            <a:r>
              <a:rPr lang="it-IT" sz="2500" dirty="0">
                <a:solidFill>
                  <a:srgbClr val="6FDC6A"/>
                </a:solidFill>
                <a:latin typeface="Bodoni MT" panose="02070603080606020203" pitchFamily="18" charset="0"/>
              </a:rPr>
              <a:t>)</a:t>
            </a:r>
          </a:p>
          <a:p>
            <a:pPr algn="ctr"/>
            <a:r>
              <a:rPr lang="it-IT" sz="2500" dirty="0">
                <a:solidFill>
                  <a:srgbClr val="6FDC6A"/>
                </a:solidFill>
                <a:latin typeface="Bodoni MT" panose="02070603080606020203" pitchFamily="18" charset="0"/>
              </a:rPr>
              <a:t>[ma senza </a:t>
            </a:r>
            <a:r>
              <a:rPr lang="it-IT" sz="2500" i="1" dirty="0">
                <a:solidFill>
                  <a:srgbClr val="6FDC6A"/>
                </a:solidFill>
                <a:latin typeface="Bodoni MT" panose="02070603080606020203" pitchFamily="18" charset="0"/>
              </a:rPr>
              <a:t>semplicismi</a:t>
            </a:r>
            <a:r>
              <a:rPr lang="it-IT" sz="2500" dirty="0">
                <a:solidFill>
                  <a:srgbClr val="6FDC6A"/>
                </a:solidFill>
                <a:latin typeface="Bodoni MT" panose="02070603080606020203" pitchFamily="18" charset="0"/>
              </a:rPr>
              <a:t>!]</a:t>
            </a:r>
            <a:endParaRPr lang="it-IT" sz="2500" i="1" dirty="0">
              <a:solidFill>
                <a:srgbClr val="6FDC6A"/>
              </a:solidFill>
              <a:latin typeface="Bodoni MT" panose="02070603080606020203" pitchFamily="18" charset="0"/>
            </a:endParaRPr>
          </a:p>
        </p:txBody>
      </p:sp>
      <p:sp>
        <p:nvSpPr>
          <p:cNvPr id="9" name="CasellaDiTesto 8">
            <a:extLst>
              <a:ext uri="{FF2B5EF4-FFF2-40B4-BE49-F238E27FC236}">
                <a16:creationId xmlns:a16="http://schemas.microsoft.com/office/drawing/2014/main" id="{4B56D441-37E9-47B5-8B5C-4BFFEA2B0A33}"/>
              </a:ext>
            </a:extLst>
          </p:cNvPr>
          <p:cNvSpPr txBox="1"/>
          <p:nvPr/>
        </p:nvSpPr>
        <p:spPr>
          <a:xfrm>
            <a:off x="251520" y="2925232"/>
            <a:ext cx="8640960" cy="3170099"/>
          </a:xfrm>
          <a:prstGeom prst="rect">
            <a:avLst/>
          </a:prstGeom>
          <a:solidFill>
            <a:schemeClr val="accent2">
              <a:lumMod val="20000"/>
              <a:lumOff val="80000"/>
            </a:schemeClr>
          </a:solidFill>
        </p:spPr>
        <p:txBody>
          <a:bodyPr wrap="square" rtlCol="0">
            <a:spAutoFit/>
          </a:bodyPr>
          <a:lstStyle/>
          <a:p>
            <a:r>
              <a:rPr lang="it-IT" sz="2500" b="1" dirty="0">
                <a:solidFill>
                  <a:srgbClr val="FF0000"/>
                </a:solidFill>
                <a:latin typeface="Bodoni MT" panose="02070603080606020203" pitchFamily="18" charset="0"/>
              </a:rPr>
              <a:t>Bruno Munari, </a:t>
            </a:r>
            <a:r>
              <a:rPr lang="it-IT" sz="2500" b="1" i="1" dirty="0">
                <a:solidFill>
                  <a:srgbClr val="FF0000"/>
                </a:solidFill>
                <a:latin typeface="Bodoni MT" panose="02070603080606020203" pitchFamily="18" charset="0"/>
              </a:rPr>
              <a:t>Verbale scritto</a:t>
            </a:r>
            <a:endParaRPr lang="it-IT" sz="2500" b="1" dirty="0">
              <a:solidFill>
                <a:srgbClr val="FF0000"/>
              </a:solidFill>
              <a:latin typeface="Bodoni MT" panose="02070603080606020203" pitchFamily="18" charset="0"/>
            </a:endParaRPr>
          </a:p>
          <a:p>
            <a:r>
              <a:rPr lang="it-IT" sz="2500" dirty="0">
                <a:solidFill>
                  <a:srgbClr val="444255"/>
                </a:solidFill>
                <a:effectLst/>
                <a:latin typeface="Bodoni MT" panose="02070603080606020203" pitchFamily="18" charset="0"/>
                <a:ea typeface="Calibri" panose="020F0502020204030204" pitchFamily="34" charset="0"/>
                <a:cs typeface="Times New Roman" panose="02020603050405020304" pitchFamily="18" charset="0"/>
              </a:rPr>
              <a:t>«Complicare è facile semplificare è difficile. (…) Tutti sono capaci di complicare. Pochi sono capaci di semplificare. Per complicare basta aggiungere, tutto quello che si vuole. Per semplificare bisogna togliere, e per togliere bisogna sapere cosa togliere, come fa lo scultore quando a colpi di scalpello toglie dal masso di pietra tutto quel materiale che c’è in più della scultura che vuole fare».</a:t>
            </a:r>
            <a:endParaRPr lang="it-IT" sz="2500" dirty="0">
              <a:solidFill>
                <a:srgbClr val="444255"/>
              </a:solidFill>
              <a:latin typeface="Bodoni MT" panose="02070603080606020203" pitchFamily="18" charset="0"/>
            </a:endParaRPr>
          </a:p>
        </p:txBody>
      </p:sp>
    </p:spTree>
    <p:extLst>
      <p:ext uri="{BB962C8B-B14F-4D97-AF65-F5344CB8AC3E}">
        <p14:creationId xmlns:p14="http://schemas.microsoft.com/office/powerpoint/2010/main" val="4841706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82B2CCA1-448F-4628-BE0A-32C21F9FDB53}"/>
              </a:ext>
            </a:extLst>
          </p:cNvPr>
          <p:cNvSpPr txBox="1"/>
          <p:nvPr/>
        </p:nvSpPr>
        <p:spPr>
          <a:xfrm>
            <a:off x="251520" y="1628800"/>
            <a:ext cx="8640960" cy="3170099"/>
          </a:xfrm>
          <a:prstGeom prst="rect">
            <a:avLst/>
          </a:prstGeom>
          <a:solidFill>
            <a:schemeClr val="accent2">
              <a:lumMod val="20000"/>
              <a:lumOff val="80000"/>
            </a:schemeClr>
          </a:solidFill>
        </p:spPr>
        <p:txBody>
          <a:bodyPr wrap="square" rtlCol="0">
            <a:spAutoFit/>
          </a:bodyPr>
          <a:lstStyle/>
          <a:p>
            <a:r>
              <a:rPr lang="it-IT" sz="2500" b="1" dirty="0">
                <a:solidFill>
                  <a:srgbClr val="FF0000"/>
                </a:solidFill>
                <a:latin typeface="Bodoni MT" panose="02070603080606020203" pitchFamily="18" charset="0"/>
              </a:rPr>
              <a:t>Linee guida per la redazione di testi chiari ed efficaci, adottato dall’Università </a:t>
            </a:r>
            <a:r>
              <a:rPr lang="it-IT" sz="2500" b="1" i="1" dirty="0">
                <a:solidFill>
                  <a:srgbClr val="FF0000"/>
                </a:solidFill>
                <a:latin typeface="Bodoni MT" panose="02070603080606020203" pitchFamily="18" charset="0"/>
              </a:rPr>
              <a:t>La Sapienza</a:t>
            </a:r>
            <a:r>
              <a:rPr lang="it-IT" sz="2500" b="1" dirty="0">
                <a:solidFill>
                  <a:srgbClr val="FF0000"/>
                </a:solidFill>
                <a:latin typeface="Bodoni MT" panose="02070603080606020203" pitchFamily="18" charset="0"/>
              </a:rPr>
              <a:t> di Roma</a:t>
            </a:r>
          </a:p>
          <a:p>
            <a:r>
              <a:rPr lang="it-IT" sz="2500" dirty="0">
                <a:solidFill>
                  <a:srgbClr val="444255"/>
                </a:solidFill>
                <a:effectLst/>
                <a:latin typeface="Bodoni MT" panose="02070603080606020203" pitchFamily="18" charset="0"/>
                <a:ea typeface="Calibri" panose="020F0502020204030204" pitchFamily="34" charset="0"/>
                <a:cs typeface="Times New Roman" panose="02020603050405020304" pitchFamily="18" charset="0"/>
              </a:rPr>
              <a:t>Durante la costruzione delle frasi occorre:</a:t>
            </a:r>
          </a:p>
          <a:p>
            <a:r>
              <a:rPr lang="it-IT" sz="2500" dirty="0">
                <a:solidFill>
                  <a:srgbClr val="444255"/>
                </a:solidFill>
                <a:latin typeface="Bodoni MT" panose="02070603080606020203" pitchFamily="18" charset="0"/>
              </a:rPr>
              <a:t>2.1. controllare la lunghezza delle frasi (...)</a:t>
            </a:r>
          </a:p>
          <a:p>
            <a:r>
              <a:rPr lang="it-IT" sz="2500" dirty="0">
                <a:solidFill>
                  <a:srgbClr val="444255"/>
                </a:solidFill>
                <a:latin typeface="Bodoni MT" panose="02070603080606020203" pitchFamily="18" charset="0"/>
              </a:rPr>
              <a:t>2.3. limitare le subordinate (…)</a:t>
            </a:r>
          </a:p>
          <a:p>
            <a:r>
              <a:rPr lang="it-IT" sz="2500" dirty="0">
                <a:solidFill>
                  <a:srgbClr val="444255"/>
                </a:solidFill>
                <a:latin typeface="Bodoni MT" panose="02070603080606020203" pitchFamily="18" charset="0"/>
              </a:rPr>
              <a:t>2.5 limitare gli incisi (…)</a:t>
            </a:r>
          </a:p>
          <a:p>
            <a:r>
              <a:rPr lang="it-IT" sz="2500" dirty="0">
                <a:solidFill>
                  <a:srgbClr val="444255"/>
                </a:solidFill>
                <a:latin typeface="Bodoni MT" panose="02070603080606020203" pitchFamily="18" charset="0"/>
              </a:rPr>
              <a:t>2.8. preferire la forma attiva (…)</a:t>
            </a:r>
          </a:p>
          <a:p>
            <a:r>
              <a:rPr lang="it-IT" sz="2500" dirty="0">
                <a:solidFill>
                  <a:srgbClr val="444255"/>
                </a:solidFill>
                <a:latin typeface="Bodoni MT" panose="02070603080606020203" pitchFamily="18" charset="0"/>
              </a:rPr>
              <a:t>2.10. evitare le nominalizzazioni</a:t>
            </a:r>
          </a:p>
        </p:txBody>
      </p:sp>
      <p:sp>
        <p:nvSpPr>
          <p:cNvPr id="5" name="CasellaDiTesto 4">
            <a:extLst>
              <a:ext uri="{FF2B5EF4-FFF2-40B4-BE49-F238E27FC236}">
                <a16:creationId xmlns:a16="http://schemas.microsoft.com/office/drawing/2014/main" id="{2E4A67E2-FA75-4F5D-931E-0FEF37A7BD9C}"/>
              </a:ext>
            </a:extLst>
          </p:cNvPr>
          <p:cNvSpPr txBox="1"/>
          <p:nvPr/>
        </p:nvSpPr>
        <p:spPr>
          <a:xfrm>
            <a:off x="539552" y="5409193"/>
            <a:ext cx="8604448" cy="1246495"/>
          </a:xfrm>
          <a:prstGeom prst="rect">
            <a:avLst/>
          </a:prstGeom>
          <a:noFill/>
        </p:spPr>
        <p:txBody>
          <a:bodyPr wrap="square" rtlCol="0">
            <a:spAutoFit/>
          </a:bodyPr>
          <a:lstStyle/>
          <a:p>
            <a:endParaRPr lang="it-IT" sz="2500" i="1" dirty="0">
              <a:latin typeface="Bodoni MT" panose="02070603080606020203" pitchFamily="18" charset="0"/>
            </a:endParaRPr>
          </a:p>
          <a:p>
            <a:r>
              <a:rPr lang="it-IT" sz="2500" i="1" dirty="0">
                <a:latin typeface="Bodoni MT" panose="02070603080606020203" pitchFamily="18" charset="0"/>
              </a:rPr>
              <a:t> </a:t>
            </a:r>
            <a:r>
              <a:rPr lang="it-IT" sz="2500" dirty="0">
                <a:solidFill>
                  <a:srgbClr val="6FDC6A"/>
                </a:solidFill>
                <a:latin typeface="Bodoni MT" panose="02070603080606020203" pitchFamily="18" charset="0"/>
              </a:rPr>
              <a:t>Massime estratte da: M.A. Cortellazzo – F. Pellegrino, </a:t>
            </a:r>
            <a:r>
              <a:rPr lang="it-IT" sz="2500" i="1" dirty="0">
                <a:solidFill>
                  <a:srgbClr val="6FDC6A"/>
                </a:solidFill>
                <a:latin typeface="Bodoni MT" panose="02070603080606020203" pitchFamily="18" charset="0"/>
              </a:rPr>
              <a:t>Trenta regole per scrivere testi amministrativi chiari</a:t>
            </a:r>
            <a:r>
              <a:rPr lang="it-IT" sz="2500" dirty="0">
                <a:solidFill>
                  <a:srgbClr val="6FDC6A"/>
                </a:solidFill>
                <a:latin typeface="Bodoni MT" panose="02070603080606020203" pitchFamily="18" charset="0"/>
              </a:rPr>
              <a:t> (vd. oltre)</a:t>
            </a:r>
            <a:endParaRPr lang="it-IT" sz="2500" i="1" dirty="0">
              <a:solidFill>
                <a:srgbClr val="6FDC6A"/>
              </a:solidFill>
              <a:latin typeface="Bodoni MT" panose="02070603080606020203" pitchFamily="18" charset="0"/>
            </a:endParaRPr>
          </a:p>
        </p:txBody>
      </p:sp>
      <p:cxnSp>
        <p:nvCxnSpPr>
          <p:cNvPr id="6" name="Connettore 2 5">
            <a:extLst>
              <a:ext uri="{FF2B5EF4-FFF2-40B4-BE49-F238E27FC236}">
                <a16:creationId xmlns:a16="http://schemas.microsoft.com/office/drawing/2014/main" id="{489F316B-4C04-4036-AF63-2C3DCF7D3F9B}"/>
              </a:ext>
            </a:extLst>
          </p:cNvPr>
          <p:cNvCxnSpPr>
            <a:cxnSpLocks/>
          </p:cNvCxnSpPr>
          <p:nvPr/>
        </p:nvCxnSpPr>
        <p:spPr>
          <a:xfrm>
            <a:off x="1475656" y="4941168"/>
            <a:ext cx="0" cy="992693"/>
          </a:xfrm>
          <a:prstGeom prst="straightConnector1">
            <a:avLst/>
          </a:prstGeom>
          <a:ln w="38100">
            <a:solidFill>
              <a:srgbClr val="6FDC6A"/>
            </a:solidFill>
            <a:tailEnd type="arrow"/>
          </a:ln>
        </p:spPr>
        <p:style>
          <a:lnRef idx="1">
            <a:schemeClr val="accent1"/>
          </a:lnRef>
          <a:fillRef idx="0">
            <a:schemeClr val="accent1"/>
          </a:fillRef>
          <a:effectRef idx="0">
            <a:schemeClr val="accent1"/>
          </a:effectRef>
          <a:fontRef idx="minor">
            <a:schemeClr val="tx1"/>
          </a:fontRef>
        </p:style>
      </p:cxnSp>
      <p:sp>
        <p:nvSpPr>
          <p:cNvPr id="8" name="CasellaDiTesto 7">
            <a:extLst>
              <a:ext uri="{FF2B5EF4-FFF2-40B4-BE49-F238E27FC236}">
                <a16:creationId xmlns:a16="http://schemas.microsoft.com/office/drawing/2014/main" id="{01B789F1-196F-441F-B19A-BA6A7D3BC28F}"/>
              </a:ext>
            </a:extLst>
          </p:cNvPr>
          <p:cNvSpPr txBox="1"/>
          <p:nvPr/>
        </p:nvSpPr>
        <p:spPr>
          <a:xfrm>
            <a:off x="683568" y="260648"/>
            <a:ext cx="7560840" cy="984885"/>
          </a:xfrm>
          <a:prstGeom prst="rect">
            <a:avLst/>
          </a:prstGeom>
          <a:noFill/>
        </p:spPr>
        <p:txBody>
          <a:bodyPr wrap="square" rtlCol="0">
            <a:spAutoFit/>
          </a:bodyPr>
          <a:lstStyle/>
          <a:p>
            <a:r>
              <a:rPr lang="it-IT" sz="2500" dirty="0">
                <a:latin typeface="Bodoni MT" panose="02070603080606020203" pitchFamily="18" charset="0"/>
              </a:rPr>
              <a:t> </a:t>
            </a:r>
            <a:r>
              <a:rPr lang="it-IT" sz="2900" dirty="0">
                <a:latin typeface="Bodoni MT" panose="02070603080606020203" pitchFamily="18" charset="0"/>
              </a:rPr>
              <a:t>2. Ancora sulla limitata efficacia delle guide varie alla redazione degli atti normativi</a:t>
            </a:r>
          </a:p>
        </p:txBody>
      </p:sp>
    </p:spTree>
    <p:extLst>
      <p:ext uri="{BB962C8B-B14F-4D97-AF65-F5344CB8AC3E}">
        <p14:creationId xmlns:p14="http://schemas.microsoft.com/office/powerpoint/2010/main" val="34076053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1D4ACF2F-FA46-468D-9491-5C05831082BC}"/>
              </a:ext>
            </a:extLst>
          </p:cNvPr>
          <p:cNvSpPr txBox="1"/>
          <p:nvPr/>
        </p:nvSpPr>
        <p:spPr>
          <a:xfrm>
            <a:off x="323528" y="454313"/>
            <a:ext cx="8352928" cy="3554819"/>
          </a:xfrm>
          <a:prstGeom prst="rect">
            <a:avLst/>
          </a:prstGeom>
          <a:noFill/>
        </p:spPr>
        <p:txBody>
          <a:bodyPr wrap="square" rtlCol="0">
            <a:spAutoFit/>
          </a:bodyPr>
          <a:lstStyle/>
          <a:p>
            <a:r>
              <a:rPr lang="it-IT" sz="2500" b="1" dirty="0">
                <a:solidFill>
                  <a:srgbClr val="FFFF00"/>
                </a:solidFill>
                <a:latin typeface="Bodoni MT" panose="02070603080606020203" pitchFamily="18" charset="0"/>
              </a:rPr>
              <a:t>Codice civile, art. 2659 – </a:t>
            </a:r>
            <a:r>
              <a:rPr lang="it-IT" sz="2500" b="1" i="1" dirty="0">
                <a:solidFill>
                  <a:srgbClr val="FFFF00"/>
                </a:solidFill>
                <a:latin typeface="Bodoni MT" panose="02070603080606020203" pitchFamily="18" charset="0"/>
              </a:rPr>
              <a:t>Nota di trascrizione</a:t>
            </a:r>
            <a:endParaRPr lang="it-IT" sz="2500" b="1" dirty="0">
              <a:solidFill>
                <a:srgbClr val="FFFF00"/>
              </a:solidFill>
              <a:latin typeface="Bodoni MT" panose="02070603080606020203" pitchFamily="18" charset="0"/>
            </a:endParaRPr>
          </a:p>
          <a:p>
            <a:r>
              <a:rPr lang="it-IT" sz="2500" dirty="0">
                <a:latin typeface="Bodoni MT" panose="02070603080606020203" pitchFamily="18" charset="0"/>
              </a:rPr>
              <a:t>Chi domanda la trascrizione di un atto tra vivi deve presentare al conservatore dei registri immobiliari, insieme con la copia del titolo, una nota in doppio originale, nella quale devono essere indicati:</a:t>
            </a:r>
          </a:p>
          <a:p>
            <a:r>
              <a:rPr lang="it-IT" sz="2500" dirty="0">
                <a:latin typeface="Bodoni MT" panose="02070603080606020203" pitchFamily="18" charset="0"/>
              </a:rPr>
              <a:t>1) il cognome e il nome, il luogo e la data di nascita delle parti</a:t>
            </a:r>
          </a:p>
          <a:p>
            <a:r>
              <a:rPr lang="it-IT" sz="2500" dirty="0">
                <a:latin typeface="Bodoni MT" panose="02070603080606020203" pitchFamily="18" charset="0"/>
              </a:rPr>
              <a:t>2) il titolo di cui si chiede la trascrizione</a:t>
            </a:r>
          </a:p>
          <a:p>
            <a:r>
              <a:rPr lang="it-IT" sz="2500" dirty="0">
                <a:latin typeface="Bodoni MT" panose="02070603080606020203" pitchFamily="18" charset="0"/>
              </a:rPr>
              <a:t>3) il cognome e il nome del pubblico ufficiale</a:t>
            </a:r>
          </a:p>
          <a:p>
            <a:r>
              <a:rPr lang="it-IT" sz="2500" dirty="0">
                <a:latin typeface="Bodoni MT" panose="02070603080606020203" pitchFamily="18" charset="0"/>
              </a:rPr>
              <a:t>…</a:t>
            </a:r>
          </a:p>
        </p:txBody>
      </p:sp>
      <p:sp>
        <p:nvSpPr>
          <p:cNvPr id="4" name="CasellaDiTesto 3">
            <a:extLst>
              <a:ext uri="{FF2B5EF4-FFF2-40B4-BE49-F238E27FC236}">
                <a16:creationId xmlns:a16="http://schemas.microsoft.com/office/drawing/2014/main" id="{0447F339-65F9-4CEE-B182-47D09EF922AD}"/>
              </a:ext>
            </a:extLst>
          </p:cNvPr>
          <p:cNvSpPr txBox="1"/>
          <p:nvPr/>
        </p:nvSpPr>
        <p:spPr>
          <a:xfrm>
            <a:off x="323528" y="4077360"/>
            <a:ext cx="8064896" cy="2015936"/>
          </a:xfrm>
          <a:prstGeom prst="rect">
            <a:avLst/>
          </a:prstGeom>
          <a:noFill/>
        </p:spPr>
        <p:txBody>
          <a:bodyPr wrap="square" rtlCol="0">
            <a:spAutoFit/>
          </a:bodyPr>
          <a:lstStyle/>
          <a:p>
            <a:r>
              <a:rPr lang="it-IT" sz="2500" b="1" dirty="0">
                <a:solidFill>
                  <a:srgbClr val="FFFF00"/>
                </a:solidFill>
                <a:latin typeface="Bodoni MT" panose="02070603080606020203" pitchFamily="18" charset="0"/>
              </a:rPr>
              <a:t>La redazione (della prima parte) dell’articolo attraverso il prisma delle Linee guida </a:t>
            </a:r>
          </a:p>
          <a:p>
            <a:r>
              <a:rPr lang="it-IT" sz="2500" dirty="0">
                <a:latin typeface="Bodoni MT" panose="02070603080606020203" pitchFamily="18" charset="0"/>
              </a:rPr>
              <a:t>3 proposizioni </a:t>
            </a:r>
            <a:r>
              <a:rPr lang="it-IT" sz="2500" dirty="0">
                <a:solidFill>
                  <a:srgbClr val="92D050"/>
                </a:solidFill>
                <a:latin typeface="Bodoni MT" panose="02070603080606020203" pitchFamily="18" charset="0"/>
              </a:rPr>
              <a:t>(relativa in funzione di soggetto – principale – subordinata relativa)</a:t>
            </a:r>
            <a:r>
              <a:rPr lang="it-IT" sz="2500" dirty="0">
                <a:latin typeface="Bodoni MT" panose="02070603080606020203" pitchFamily="18" charset="0"/>
              </a:rPr>
              <a:t> </a:t>
            </a:r>
          </a:p>
          <a:p>
            <a:r>
              <a:rPr lang="it-IT" sz="2500" dirty="0">
                <a:latin typeface="Bodoni MT" panose="02070603080606020203" pitchFamily="18" charset="0"/>
              </a:rPr>
              <a:t>1 inciso </a:t>
            </a:r>
            <a:r>
              <a:rPr lang="it-IT" sz="2500" dirty="0">
                <a:solidFill>
                  <a:srgbClr val="92D050"/>
                </a:solidFill>
                <a:latin typeface="Bodoni MT" panose="02070603080606020203" pitchFamily="18" charset="0"/>
              </a:rPr>
              <a:t>(insieme con la copia del titolo)</a:t>
            </a:r>
            <a:endParaRPr lang="it-IT" sz="2500" i="1" dirty="0">
              <a:solidFill>
                <a:srgbClr val="92D050"/>
              </a:solidFill>
              <a:latin typeface="Bodoni MT" panose="02070603080606020203" pitchFamily="18" charset="0"/>
            </a:endParaRPr>
          </a:p>
        </p:txBody>
      </p:sp>
    </p:spTree>
    <p:extLst>
      <p:ext uri="{BB962C8B-B14F-4D97-AF65-F5344CB8AC3E}">
        <p14:creationId xmlns:p14="http://schemas.microsoft.com/office/powerpoint/2010/main" val="14519959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DBE67758-06B1-4542-9F20-7E1ED0C5C3AA}"/>
              </a:ext>
            </a:extLst>
          </p:cNvPr>
          <p:cNvSpPr txBox="1"/>
          <p:nvPr/>
        </p:nvSpPr>
        <p:spPr>
          <a:xfrm>
            <a:off x="395536" y="260648"/>
            <a:ext cx="8064896" cy="861774"/>
          </a:xfrm>
          <a:prstGeom prst="rect">
            <a:avLst/>
          </a:prstGeom>
          <a:noFill/>
        </p:spPr>
        <p:txBody>
          <a:bodyPr wrap="square" rtlCol="0">
            <a:spAutoFit/>
          </a:bodyPr>
          <a:lstStyle/>
          <a:p>
            <a:r>
              <a:rPr lang="it-IT" sz="2500" dirty="0">
                <a:latin typeface="Bodoni MT" panose="02070603080606020203" pitchFamily="18" charset="0"/>
              </a:rPr>
              <a:t>1 nominalizzazione </a:t>
            </a:r>
            <a:r>
              <a:rPr lang="it-IT" sz="2500" dirty="0">
                <a:solidFill>
                  <a:srgbClr val="92D050"/>
                </a:solidFill>
                <a:latin typeface="Bodoni MT" panose="02070603080606020203" pitchFamily="18" charset="0"/>
              </a:rPr>
              <a:t>(trascrizione)</a:t>
            </a:r>
            <a:r>
              <a:rPr lang="it-IT" sz="2500" dirty="0">
                <a:latin typeface="Bodoni MT" panose="02070603080606020203" pitchFamily="18" charset="0"/>
              </a:rPr>
              <a:t> </a:t>
            </a:r>
          </a:p>
          <a:p>
            <a:r>
              <a:rPr lang="it-IT" sz="2500" dirty="0">
                <a:latin typeface="Bodoni MT" panose="02070603080606020203" pitchFamily="18" charset="0"/>
              </a:rPr>
              <a:t>1 verbo di </a:t>
            </a:r>
            <a:r>
              <a:rPr lang="it-IT" sz="2500" u="sng" dirty="0">
                <a:latin typeface="Bodoni MT" panose="02070603080606020203" pitchFamily="18" charset="0"/>
              </a:rPr>
              <a:t>forma passiva</a:t>
            </a:r>
            <a:r>
              <a:rPr lang="it-IT" sz="2500" dirty="0">
                <a:latin typeface="Bodoni MT" panose="02070603080606020203" pitchFamily="18" charset="0"/>
              </a:rPr>
              <a:t> </a:t>
            </a:r>
            <a:r>
              <a:rPr lang="it-IT" sz="2500" dirty="0">
                <a:solidFill>
                  <a:srgbClr val="92D050"/>
                </a:solidFill>
                <a:latin typeface="Bodoni MT" panose="02070603080606020203" pitchFamily="18" charset="0"/>
              </a:rPr>
              <a:t>(devono essere indicati)</a:t>
            </a:r>
            <a:endParaRPr lang="it-IT" sz="2500" i="1" dirty="0">
              <a:solidFill>
                <a:srgbClr val="92D050"/>
              </a:solidFill>
              <a:latin typeface="Bodoni MT" panose="02070603080606020203" pitchFamily="18" charset="0"/>
            </a:endParaRPr>
          </a:p>
        </p:txBody>
      </p:sp>
      <p:sp>
        <p:nvSpPr>
          <p:cNvPr id="4" name="CasellaDiTesto 3">
            <a:extLst>
              <a:ext uri="{FF2B5EF4-FFF2-40B4-BE49-F238E27FC236}">
                <a16:creationId xmlns:a16="http://schemas.microsoft.com/office/drawing/2014/main" id="{8C376FAD-C171-4694-AC72-2BBE0F159CE0}"/>
              </a:ext>
            </a:extLst>
          </p:cNvPr>
          <p:cNvSpPr txBox="1"/>
          <p:nvPr/>
        </p:nvSpPr>
        <p:spPr>
          <a:xfrm>
            <a:off x="251520" y="2348880"/>
            <a:ext cx="8640960" cy="3170099"/>
          </a:xfrm>
          <a:prstGeom prst="rect">
            <a:avLst/>
          </a:prstGeom>
          <a:solidFill>
            <a:schemeClr val="accent2">
              <a:lumMod val="20000"/>
              <a:lumOff val="80000"/>
            </a:schemeClr>
          </a:solidFill>
        </p:spPr>
        <p:txBody>
          <a:bodyPr wrap="square" rtlCol="0">
            <a:spAutoFit/>
          </a:bodyPr>
          <a:lstStyle/>
          <a:p>
            <a:r>
              <a:rPr lang="it-IT" sz="2500" b="1" dirty="0">
                <a:solidFill>
                  <a:srgbClr val="FF0000"/>
                </a:solidFill>
                <a:latin typeface="Bodoni MT" panose="02070603080606020203" pitchFamily="18" charset="0"/>
              </a:rPr>
              <a:t>G. Carofiglio, </a:t>
            </a:r>
            <a:r>
              <a:rPr lang="it-IT" sz="2500" b="1" i="1" dirty="0">
                <a:solidFill>
                  <a:srgbClr val="FF0000"/>
                </a:solidFill>
                <a:latin typeface="Bodoni MT" panose="02070603080606020203" pitchFamily="18" charset="0"/>
              </a:rPr>
              <a:t>Con parole precise</a:t>
            </a:r>
            <a:endParaRPr lang="it-IT" sz="2500" b="1" dirty="0">
              <a:solidFill>
                <a:srgbClr val="FF0000"/>
              </a:solidFill>
              <a:latin typeface="Bodoni MT" panose="02070603080606020203" pitchFamily="18" charset="0"/>
            </a:endParaRPr>
          </a:p>
          <a:p>
            <a:r>
              <a:rPr lang="it-IT" sz="2500" dirty="0">
                <a:solidFill>
                  <a:srgbClr val="444255"/>
                </a:solidFill>
                <a:effectLst/>
                <a:latin typeface="Bodoni MT" panose="02070603080606020203" pitchFamily="18" charset="0"/>
                <a:ea typeface="Calibri" panose="020F0502020204030204" pitchFamily="34" charset="0"/>
                <a:cs typeface="Times New Roman" panose="02020603050405020304" pitchFamily="18" charset="0"/>
              </a:rPr>
              <a:t>«La predilezione del linguaggio giuridico per i verbi in forma passiva fa pensare a quella che gli psicologi chiamano la personalità passivo-aggressiva. Un atteggiamento che dietro un’apparente remissività nasconde pulsioni arroganti, minacciose e di sfida. La frase attiva è più incisiva (…) mentre la forma passiva appesantisce il testo, sterilizza la scrittura e anestetizza il lettore»</a:t>
            </a:r>
            <a:endParaRPr lang="it-IT" sz="2500" dirty="0">
              <a:solidFill>
                <a:srgbClr val="444255"/>
              </a:solidFill>
              <a:latin typeface="Bodoni MT" panose="02070603080606020203" pitchFamily="18" charset="0"/>
            </a:endParaRPr>
          </a:p>
        </p:txBody>
      </p:sp>
      <p:cxnSp>
        <p:nvCxnSpPr>
          <p:cNvPr id="5" name="Connettore 2 4">
            <a:extLst>
              <a:ext uri="{FF2B5EF4-FFF2-40B4-BE49-F238E27FC236}">
                <a16:creationId xmlns:a16="http://schemas.microsoft.com/office/drawing/2014/main" id="{F796A813-5423-4CCF-8354-35A4724E0FEB}"/>
              </a:ext>
            </a:extLst>
          </p:cNvPr>
          <p:cNvCxnSpPr>
            <a:cxnSpLocks/>
          </p:cNvCxnSpPr>
          <p:nvPr/>
        </p:nvCxnSpPr>
        <p:spPr>
          <a:xfrm>
            <a:off x="2627784" y="1124744"/>
            <a:ext cx="0" cy="992693"/>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74060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F11A9E78-6E3B-4E05-A033-F91BE4BD98D0}"/>
              </a:ext>
            </a:extLst>
          </p:cNvPr>
          <p:cNvSpPr txBox="1"/>
          <p:nvPr/>
        </p:nvSpPr>
        <p:spPr>
          <a:xfrm>
            <a:off x="251520" y="1271082"/>
            <a:ext cx="3600400" cy="2015936"/>
          </a:xfrm>
          <a:prstGeom prst="rect">
            <a:avLst/>
          </a:prstGeom>
          <a:noFill/>
        </p:spPr>
        <p:txBody>
          <a:bodyPr wrap="square" rtlCol="0">
            <a:spAutoFit/>
          </a:bodyPr>
          <a:lstStyle/>
          <a:p>
            <a:r>
              <a:rPr lang="it-IT" sz="2500" dirty="0">
                <a:latin typeface="Bodoni MT" panose="02070603080606020203" pitchFamily="18" charset="0"/>
              </a:rPr>
              <a:t>Chi vuole la trascrizione </a:t>
            </a:r>
          </a:p>
          <a:p>
            <a:r>
              <a:rPr lang="it-IT" sz="2500" i="1" dirty="0">
                <a:latin typeface="Bodoni MT" panose="02070603080606020203" pitchFamily="18" charset="0"/>
              </a:rPr>
              <a:t>deve presentare</a:t>
            </a:r>
            <a:r>
              <a:rPr lang="it-IT" sz="2500" dirty="0">
                <a:latin typeface="Bodoni MT" panose="02070603080606020203" pitchFamily="18" charset="0"/>
              </a:rPr>
              <a:t> una nota,</a:t>
            </a:r>
          </a:p>
          <a:p>
            <a:endParaRPr lang="it-IT" sz="2500" dirty="0">
              <a:latin typeface="Bodoni MT" panose="02070603080606020203" pitchFamily="18" charset="0"/>
            </a:endParaRPr>
          </a:p>
          <a:p>
            <a:r>
              <a:rPr lang="it-IT" sz="2500" dirty="0">
                <a:latin typeface="Bodoni MT" panose="02070603080606020203" pitchFamily="18" charset="0"/>
              </a:rPr>
              <a:t>nella quale </a:t>
            </a:r>
            <a:r>
              <a:rPr lang="it-IT" sz="2500" i="1" dirty="0">
                <a:latin typeface="Bodoni MT" panose="02070603080606020203" pitchFamily="18" charset="0"/>
              </a:rPr>
              <a:t>devono essere indicati</a:t>
            </a:r>
            <a:r>
              <a:rPr lang="it-IT" sz="2500" dirty="0">
                <a:latin typeface="Bodoni MT" panose="02070603080606020203" pitchFamily="18" charset="0"/>
              </a:rPr>
              <a:t> x-y-z</a:t>
            </a:r>
          </a:p>
        </p:txBody>
      </p:sp>
      <p:sp>
        <p:nvSpPr>
          <p:cNvPr id="4" name="CasellaDiTesto 3">
            <a:extLst>
              <a:ext uri="{FF2B5EF4-FFF2-40B4-BE49-F238E27FC236}">
                <a16:creationId xmlns:a16="http://schemas.microsoft.com/office/drawing/2014/main" id="{D503FCD0-CE90-4E1F-ACCD-7BBF3BB00F42}"/>
              </a:ext>
            </a:extLst>
          </p:cNvPr>
          <p:cNvSpPr txBox="1"/>
          <p:nvPr/>
        </p:nvSpPr>
        <p:spPr>
          <a:xfrm>
            <a:off x="3992766" y="188640"/>
            <a:ext cx="5043730" cy="5062924"/>
          </a:xfrm>
          <a:prstGeom prst="rect">
            <a:avLst/>
          </a:prstGeom>
          <a:noFill/>
        </p:spPr>
        <p:txBody>
          <a:bodyPr wrap="square" rtlCol="0">
            <a:spAutoFit/>
          </a:bodyPr>
          <a:lstStyle/>
          <a:p>
            <a:r>
              <a:rPr lang="it-IT" sz="2500" dirty="0">
                <a:solidFill>
                  <a:srgbClr val="FFFF00"/>
                </a:solidFill>
                <a:latin typeface="Bodoni MT" panose="02070603080606020203" pitchFamily="18" charset="0"/>
              </a:rPr>
              <a:t>La forma attiva, che postula un soggetto (</a:t>
            </a:r>
            <a:r>
              <a:rPr lang="it-IT" sz="2500" i="1" dirty="0">
                <a:solidFill>
                  <a:srgbClr val="FFFF00"/>
                </a:solidFill>
                <a:latin typeface="Bodoni MT" panose="02070603080606020203" pitchFamily="18" charset="0"/>
              </a:rPr>
              <a:t>la persona interessata alla trascrizione</a:t>
            </a:r>
            <a:r>
              <a:rPr lang="it-IT" sz="2500" dirty="0">
                <a:solidFill>
                  <a:srgbClr val="FFFF00"/>
                </a:solidFill>
                <a:latin typeface="Bodoni MT" panose="02070603080606020203" pitchFamily="18" charset="0"/>
              </a:rPr>
              <a:t>), focalizza il discorso sul fatto che la presentazione della nota è un</a:t>
            </a:r>
            <a:r>
              <a:rPr lang="it-IT" sz="2500" dirty="0">
                <a:solidFill>
                  <a:srgbClr val="92D050"/>
                </a:solidFill>
                <a:latin typeface="Bodoni MT" panose="02070603080606020203" pitchFamily="18" charset="0"/>
              </a:rPr>
              <a:t> </a:t>
            </a:r>
            <a:r>
              <a:rPr lang="it-IT" sz="2500" b="1" dirty="0">
                <a:solidFill>
                  <a:srgbClr val="92D050"/>
                </a:solidFill>
                <a:latin typeface="Bodoni MT" panose="02070603080606020203" pitchFamily="18" charset="0"/>
              </a:rPr>
              <a:t>preciso onere</a:t>
            </a:r>
            <a:r>
              <a:rPr lang="it-IT" sz="2500" b="1" dirty="0">
                <a:solidFill>
                  <a:srgbClr val="FFFF00"/>
                </a:solidFill>
                <a:latin typeface="Bodoni MT" panose="02070603080606020203" pitchFamily="18" charset="0"/>
              </a:rPr>
              <a:t> </a:t>
            </a:r>
            <a:r>
              <a:rPr lang="it-IT" sz="2500" dirty="0">
                <a:solidFill>
                  <a:srgbClr val="FFFF00"/>
                </a:solidFill>
                <a:latin typeface="Bodoni MT" panose="02070603080606020203" pitchFamily="18" charset="0"/>
              </a:rPr>
              <a:t>di tale soggetto</a:t>
            </a:r>
          </a:p>
          <a:p>
            <a:endParaRPr lang="it-IT" sz="2300" i="1" dirty="0">
              <a:solidFill>
                <a:srgbClr val="FFFF00"/>
              </a:solidFill>
              <a:latin typeface="Bodoni MT" panose="02070603080606020203" pitchFamily="18" charset="0"/>
            </a:endParaRPr>
          </a:p>
          <a:p>
            <a:r>
              <a:rPr lang="it-IT" sz="2500" dirty="0">
                <a:solidFill>
                  <a:srgbClr val="FFFF00"/>
                </a:solidFill>
                <a:latin typeface="Bodoni MT" panose="02070603080606020203" pitchFamily="18" charset="0"/>
              </a:rPr>
              <a:t>La forma passiva, che permette di rinunciare al soggetto, focalizza il discorso sul </a:t>
            </a:r>
            <a:r>
              <a:rPr lang="it-IT" sz="2500" b="1" dirty="0">
                <a:solidFill>
                  <a:srgbClr val="92D050"/>
                </a:solidFill>
                <a:latin typeface="Bodoni MT" panose="02070603080606020203" pitchFamily="18" charset="0"/>
              </a:rPr>
              <a:t>risultato</a:t>
            </a:r>
            <a:r>
              <a:rPr lang="it-IT" sz="2500" dirty="0">
                <a:solidFill>
                  <a:srgbClr val="FFFF00"/>
                </a:solidFill>
                <a:latin typeface="Bodoni MT" panose="02070603080606020203" pitchFamily="18" charset="0"/>
              </a:rPr>
              <a:t> dell’azione principale; un risultato che si vuole</a:t>
            </a:r>
            <a:r>
              <a:rPr lang="it-IT" sz="2500" b="1" dirty="0">
                <a:solidFill>
                  <a:srgbClr val="FFFF00"/>
                </a:solidFill>
                <a:latin typeface="Bodoni MT" panose="02070603080606020203" pitchFamily="18" charset="0"/>
              </a:rPr>
              <a:t> </a:t>
            </a:r>
            <a:r>
              <a:rPr lang="it-IT" sz="2500" b="1" dirty="0">
                <a:solidFill>
                  <a:srgbClr val="92D050"/>
                </a:solidFill>
                <a:latin typeface="Bodoni MT" panose="02070603080606020203" pitchFamily="18" charset="0"/>
              </a:rPr>
              <a:t>omogeneo</a:t>
            </a:r>
            <a:r>
              <a:rPr lang="it-IT" sz="2500" b="1" dirty="0">
                <a:solidFill>
                  <a:srgbClr val="FFFF00"/>
                </a:solidFill>
                <a:latin typeface="Bodoni MT" panose="02070603080606020203" pitchFamily="18" charset="0"/>
              </a:rPr>
              <a:t> </a:t>
            </a:r>
            <a:r>
              <a:rPr lang="it-IT" sz="2500" dirty="0">
                <a:solidFill>
                  <a:srgbClr val="FFFF00"/>
                </a:solidFill>
                <a:latin typeface="Bodoni MT" panose="02070603080606020203" pitchFamily="18" charset="0"/>
              </a:rPr>
              <a:t>(</a:t>
            </a:r>
            <a:r>
              <a:rPr lang="it-IT" sz="2500" i="1" dirty="0">
                <a:solidFill>
                  <a:srgbClr val="FFFF00"/>
                </a:solidFill>
                <a:latin typeface="Bodoni MT" panose="02070603080606020203" pitchFamily="18" charset="0"/>
              </a:rPr>
              <a:t>la nota redatta in un certo modo</a:t>
            </a:r>
            <a:r>
              <a:rPr lang="it-IT" sz="2500" dirty="0">
                <a:solidFill>
                  <a:srgbClr val="FFFF00"/>
                </a:solidFill>
                <a:latin typeface="Bodoni MT" panose="02070603080606020203" pitchFamily="18" charset="0"/>
              </a:rPr>
              <a:t>), così sottraendolo alla </a:t>
            </a:r>
            <a:r>
              <a:rPr lang="it-IT" sz="2500" dirty="0" err="1">
                <a:solidFill>
                  <a:srgbClr val="FFFF00"/>
                </a:solidFill>
                <a:latin typeface="Bodoni MT" panose="02070603080606020203" pitchFamily="18" charset="0"/>
              </a:rPr>
              <a:t>dispo-nibilità</a:t>
            </a:r>
            <a:r>
              <a:rPr lang="it-IT" sz="2500" dirty="0">
                <a:solidFill>
                  <a:srgbClr val="FFFF00"/>
                </a:solidFill>
                <a:latin typeface="Bodoni MT" panose="02070603080606020203" pitchFamily="18" charset="0"/>
              </a:rPr>
              <a:t> del soggetto</a:t>
            </a:r>
          </a:p>
        </p:txBody>
      </p:sp>
      <p:sp>
        <p:nvSpPr>
          <p:cNvPr id="5" name="CasellaDiTesto 4">
            <a:extLst>
              <a:ext uri="{FF2B5EF4-FFF2-40B4-BE49-F238E27FC236}">
                <a16:creationId xmlns:a16="http://schemas.microsoft.com/office/drawing/2014/main" id="{0F8EDCA0-0904-4CB1-B785-0B3FCFDD2071}"/>
              </a:ext>
            </a:extLst>
          </p:cNvPr>
          <p:cNvSpPr txBox="1"/>
          <p:nvPr/>
        </p:nvSpPr>
        <p:spPr>
          <a:xfrm>
            <a:off x="179512" y="5517232"/>
            <a:ext cx="8784976" cy="1246495"/>
          </a:xfrm>
          <a:prstGeom prst="rect">
            <a:avLst/>
          </a:prstGeom>
          <a:solidFill>
            <a:schemeClr val="tx1"/>
          </a:solidFill>
        </p:spPr>
        <p:txBody>
          <a:bodyPr wrap="square" rtlCol="0">
            <a:spAutoFit/>
          </a:bodyPr>
          <a:lstStyle/>
          <a:p>
            <a:r>
              <a:rPr lang="it-IT" sz="2500" b="1" dirty="0">
                <a:solidFill>
                  <a:srgbClr val="002060"/>
                </a:solidFill>
                <a:latin typeface="Bodoni MT" panose="02070603080606020203" pitchFamily="18" charset="0"/>
              </a:rPr>
              <a:t>A mo’ di auspicio</a:t>
            </a:r>
            <a:r>
              <a:rPr lang="it-IT" sz="2500" dirty="0">
                <a:solidFill>
                  <a:srgbClr val="002060"/>
                </a:solidFill>
                <a:latin typeface="Bodoni MT" panose="02070603080606020203" pitchFamily="18" charset="0"/>
              </a:rPr>
              <a:t>: una retorica (evidentemente) aggiornata </a:t>
            </a:r>
            <a:r>
              <a:rPr lang="it-IT" sz="2500" dirty="0" err="1">
                <a:solidFill>
                  <a:srgbClr val="002060"/>
                </a:solidFill>
                <a:latin typeface="Bodoni MT" panose="02070603080606020203" pitchFamily="18" charset="0"/>
              </a:rPr>
              <a:t>al-l’oggi</a:t>
            </a:r>
            <a:r>
              <a:rPr lang="it-IT" sz="2500" dirty="0">
                <a:solidFill>
                  <a:srgbClr val="002060"/>
                </a:solidFill>
                <a:latin typeface="Bodoni MT" panose="02070603080606020203" pitchFamily="18" charset="0"/>
              </a:rPr>
              <a:t>, nelle sue componenti argomentativo-linguistiche, che sia corredo indispensabile della formazione del giurista.</a:t>
            </a:r>
          </a:p>
        </p:txBody>
      </p:sp>
      <p:sp>
        <p:nvSpPr>
          <p:cNvPr id="6" name="Freccia curva 5">
            <a:extLst>
              <a:ext uri="{FF2B5EF4-FFF2-40B4-BE49-F238E27FC236}">
                <a16:creationId xmlns:a16="http://schemas.microsoft.com/office/drawing/2014/main" id="{681C3025-685B-4AD4-8D54-EE6F9930495F}"/>
              </a:ext>
            </a:extLst>
          </p:cNvPr>
          <p:cNvSpPr/>
          <p:nvPr/>
        </p:nvSpPr>
        <p:spPr>
          <a:xfrm rot="5400000" flipV="1">
            <a:off x="2442174" y="3974653"/>
            <a:ext cx="1739373" cy="1080122"/>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tx1"/>
              </a:solidFill>
            </a:endParaRPr>
          </a:p>
        </p:txBody>
      </p:sp>
    </p:spTree>
    <p:extLst>
      <p:ext uri="{BB962C8B-B14F-4D97-AF65-F5344CB8AC3E}">
        <p14:creationId xmlns:p14="http://schemas.microsoft.com/office/powerpoint/2010/main" val="3003281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04664"/>
            <a:ext cx="7470648" cy="1498496"/>
          </a:xfrm>
        </p:spPr>
        <p:txBody>
          <a:bodyPr>
            <a:normAutofit/>
          </a:bodyPr>
          <a:lstStyle/>
          <a:p>
            <a:r>
              <a:rPr lang="it-IT" dirty="0">
                <a:solidFill>
                  <a:srgbClr val="FFFF00"/>
                </a:solidFill>
                <a:latin typeface="Bodoni MT" panose="02070603080606020203" pitchFamily="18" charset="0"/>
              </a:rPr>
              <a:t>Retorica e deliberazione</a:t>
            </a:r>
            <a:endParaRPr lang="it-IT" sz="3600" dirty="0">
              <a:solidFill>
                <a:srgbClr val="FFFF00"/>
              </a:solidFill>
              <a:latin typeface="Bodoni MT" panose="02070603080606020203" pitchFamily="18" charset="0"/>
            </a:endParaRPr>
          </a:p>
        </p:txBody>
      </p:sp>
      <p:sp>
        <p:nvSpPr>
          <p:cNvPr id="3" name="CasellaDiTesto 2"/>
          <p:cNvSpPr txBox="1"/>
          <p:nvPr/>
        </p:nvSpPr>
        <p:spPr>
          <a:xfrm>
            <a:off x="467544" y="1903160"/>
            <a:ext cx="8208912" cy="3939540"/>
          </a:xfrm>
          <a:prstGeom prst="rect">
            <a:avLst/>
          </a:prstGeom>
          <a:solidFill>
            <a:schemeClr val="accent2">
              <a:lumMod val="20000"/>
              <a:lumOff val="80000"/>
            </a:schemeClr>
          </a:solidFill>
        </p:spPr>
        <p:txBody>
          <a:bodyPr wrap="square" rtlCol="0">
            <a:spAutoFit/>
          </a:bodyPr>
          <a:lstStyle/>
          <a:p>
            <a:r>
              <a:rPr lang="it-IT" sz="2500" b="1" dirty="0">
                <a:solidFill>
                  <a:srgbClr val="FF0000"/>
                </a:solidFill>
                <a:latin typeface="Bodoni MT" panose="02070603080606020203" pitchFamily="18" charset="0"/>
              </a:rPr>
              <a:t>Ps. Aristotele, </a:t>
            </a:r>
            <a:r>
              <a:rPr lang="it-IT" sz="2500" b="1" i="1" dirty="0" err="1">
                <a:solidFill>
                  <a:srgbClr val="FF0000"/>
                </a:solidFill>
                <a:latin typeface="Bodoni MT" panose="02070603080606020203" pitchFamily="18" charset="0"/>
              </a:rPr>
              <a:t>Rhetorica</a:t>
            </a:r>
            <a:r>
              <a:rPr lang="it-IT" sz="2500" b="1" i="1" dirty="0">
                <a:solidFill>
                  <a:srgbClr val="FF0000"/>
                </a:solidFill>
                <a:latin typeface="Bodoni MT" panose="02070603080606020203" pitchFamily="18" charset="0"/>
              </a:rPr>
              <a:t> ad </a:t>
            </a:r>
            <a:r>
              <a:rPr lang="it-IT" sz="2500" b="1" i="1" dirty="0" err="1">
                <a:solidFill>
                  <a:srgbClr val="FF0000"/>
                </a:solidFill>
                <a:latin typeface="Bodoni MT" panose="02070603080606020203" pitchFamily="18" charset="0"/>
              </a:rPr>
              <a:t>Alexandrum</a:t>
            </a:r>
            <a:r>
              <a:rPr lang="it-IT" sz="2500" b="1" dirty="0">
                <a:solidFill>
                  <a:srgbClr val="FF0000"/>
                </a:solidFill>
                <a:latin typeface="Bodoni MT" panose="02070603080606020203" pitchFamily="18" charset="0"/>
              </a:rPr>
              <a:t> §§ 4, 8 e 14</a:t>
            </a:r>
          </a:p>
          <a:p>
            <a:r>
              <a:rPr lang="it-IT" sz="2500" dirty="0">
                <a:solidFill>
                  <a:schemeClr val="accent3">
                    <a:lumMod val="50000"/>
                  </a:schemeClr>
                </a:solidFill>
                <a:latin typeface="Bodoni MT" panose="02070603080606020203" pitchFamily="18" charset="0"/>
              </a:rPr>
              <a:t>La legge è l’espressione di un patto definito in base a un accordo della comunità cittadina, e indica come bisogna comportarsi in ciascuna occasione. (…)</a:t>
            </a:r>
          </a:p>
          <a:p>
            <a:r>
              <a:rPr lang="it-IT" sz="2500" dirty="0">
                <a:solidFill>
                  <a:schemeClr val="accent3">
                    <a:lumMod val="50000"/>
                  </a:schemeClr>
                </a:solidFill>
                <a:latin typeface="Bodoni MT" panose="02070603080606020203" pitchFamily="18" charset="0"/>
              </a:rPr>
              <a:t>Divina, fra tutte le facoltà umane, è la capacità di deliberare; dunque è necessario che tu [Alessandro] voglia apprendere il fondamento stesso della buona deliberazione. Chi, dotato di senno, contesterebbe il fatto che l’agire senza aver valutato è segno di sconsideratezza. (…)</a:t>
            </a:r>
          </a:p>
          <a:p>
            <a:r>
              <a:rPr lang="it-IT" sz="2500" dirty="0">
                <a:solidFill>
                  <a:schemeClr val="accent3">
                    <a:lumMod val="50000"/>
                  </a:schemeClr>
                </a:solidFill>
                <a:latin typeface="Bodoni MT" panose="02070603080606020203" pitchFamily="18" charset="0"/>
              </a:rPr>
              <a:t>La parola è la guida della vita.</a:t>
            </a:r>
          </a:p>
        </p:txBody>
      </p:sp>
    </p:spTree>
    <p:extLst>
      <p:ext uri="{BB962C8B-B14F-4D97-AF65-F5344CB8AC3E}">
        <p14:creationId xmlns:p14="http://schemas.microsoft.com/office/powerpoint/2010/main" val="330298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asellaDiTesto 9"/>
          <p:cNvSpPr txBox="1"/>
          <p:nvPr/>
        </p:nvSpPr>
        <p:spPr>
          <a:xfrm>
            <a:off x="179512" y="2155790"/>
            <a:ext cx="8640960" cy="3862596"/>
          </a:xfrm>
          <a:prstGeom prst="rect">
            <a:avLst/>
          </a:prstGeom>
          <a:noFill/>
        </p:spPr>
        <p:txBody>
          <a:bodyPr wrap="square" rtlCol="0">
            <a:spAutoFit/>
          </a:bodyPr>
          <a:lstStyle/>
          <a:p>
            <a:pPr>
              <a:spcBef>
                <a:spcPts val="600"/>
              </a:spcBef>
            </a:pPr>
            <a:r>
              <a:rPr lang="it-IT" sz="2500" dirty="0">
                <a:latin typeface="Bodoni MT" panose="02070603080606020203" pitchFamily="18" charset="0"/>
                <a:sym typeface="Wingdings 2" panose="05020102010507070707" pitchFamily="18" charset="2"/>
              </a:rPr>
              <a:t> La legge, espressione del patto sociale, è </a:t>
            </a:r>
            <a:r>
              <a:rPr lang="it-IT" sz="2500" i="1" dirty="0">
                <a:latin typeface="Bodoni MT" panose="02070603080606020203" pitchFamily="18" charset="0"/>
                <a:sym typeface="Wingdings 2" panose="05020102010507070707" pitchFamily="18" charset="2"/>
              </a:rPr>
              <a:t>parola</a:t>
            </a:r>
            <a:r>
              <a:rPr lang="it-IT" sz="2500" dirty="0">
                <a:latin typeface="Bodoni MT" panose="02070603080606020203" pitchFamily="18" charset="0"/>
                <a:sym typeface="Wingdings 2" panose="05020102010507070707" pitchFamily="18" charset="2"/>
              </a:rPr>
              <a:t> </a:t>
            </a:r>
            <a:r>
              <a:rPr lang="it-IT" sz="2500" i="1" dirty="0">
                <a:latin typeface="Bodoni MT" panose="02070603080606020203" pitchFamily="18" charset="0"/>
                <a:sym typeface="Wingdings 2" panose="05020102010507070707" pitchFamily="18" charset="2"/>
              </a:rPr>
              <a:t>che regola      </a:t>
            </a:r>
            <a:r>
              <a:rPr lang="it-IT" sz="2500" dirty="0">
                <a:latin typeface="Bodoni MT" panose="02070603080606020203" pitchFamily="18" charset="0"/>
                <a:sym typeface="Wingdings 2" panose="05020102010507070707" pitchFamily="18" charset="2"/>
              </a:rPr>
              <a:t> (= </a:t>
            </a:r>
            <a:r>
              <a:rPr lang="it-IT" sz="2500" dirty="0">
                <a:solidFill>
                  <a:srgbClr val="FFFF00"/>
                </a:solidFill>
                <a:latin typeface="Bodoni MT" panose="02070603080606020203" pitchFamily="18" charset="0"/>
                <a:sym typeface="Wingdings 2" panose="05020102010507070707" pitchFamily="18" charset="2"/>
              </a:rPr>
              <a:t>che indica come comportarsi</a:t>
            </a:r>
            <a:r>
              <a:rPr lang="it-IT" sz="2500" dirty="0">
                <a:latin typeface="Bodoni MT" panose="02070603080606020203" pitchFamily="18" charset="0"/>
                <a:sym typeface="Wingdings 2" panose="05020102010507070707" pitchFamily="18" charset="2"/>
              </a:rPr>
              <a:t>)</a:t>
            </a:r>
          </a:p>
          <a:p>
            <a:pPr>
              <a:spcBef>
                <a:spcPts val="600"/>
              </a:spcBef>
            </a:pPr>
            <a:r>
              <a:rPr lang="it-IT" sz="2500" dirty="0">
                <a:latin typeface="Bodoni MT" panose="02070603080606020203" pitchFamily="18" charset="0"/>
                <a:sym typeface="Wingdings 2" panose="05020102010507070707" pitchFamily="18" charset="2"/>
              </a:rPr>
              <a:t> </a:t>
            </a:r>
            <a:r>
              <a:rPr lang="it-IT" sz="2500" dirty="0">
                <a:latin typeface="Bodoni MT" panose="02070603080606020203" pitchFamily="18" charset="0"/>
              </a:rPr>
              <a:t>Attraverso la </a:t>
            </a:r>
            <a:r>
              <a:rPr lang="it-IT" sz="2500" i="1" dirty="0">
                <a:latin typeface="Bodoni MT" panose="02070603080606020203" pitchFamily="18" charset="0"/>
              </a:rPr>
              <a:t>parola</a:t>
            </a:r>
            <a:r>
              <a:rPr lang="it-IT" sz="2500" dirty="0">
                <a:latin typeface="Bodoni MT" panose="02070603080606020203" pitchFamily="18" charset="0"/>
              </a:rPr>
              <a:t> </a:t>
            </a:r>
            <a:r>
              <a:rPr lang="it-IT" sz="2500" i="1" dirty="0">
                <a:latin typeface="Bodoni MT" panose="02070603080606020203" pitchFamily="18" charset="0"/>
              </a:rPr>
              <a:t>che regola</a:t>
            </a:r>
            <a:r>
              <a:rPr lang="it-IT" sz="2500" dirty="0">
                <a:latin typeface="Bodoni MT" panose="02070603080606020203" pitchFamily="18" charset="0"/>
              </a:rPr>
              <a:t> l’uomo realizza il suo destino    (= </a:t>
            </a:r>
            <a:r>
              <a:rPr lang="it-IT" sz="2500" dirty="0">
                <a:solidFill>
                  <a:srgbClr val="FFFF00"/>
                </a:solidFill>
                <a:latin typeface="Bodoni MT" panose="02070603080606020203" pitchFamily="18" charset="0"/>
              </a:rPr>
              <a:t>divina è la capacità di deliberare</a:t>
            </a:r>
            <a:r>
              <a:rPr lang="it-IT" sz="2500" dirty="0">
                <a:latin typeface="Bodoni MT" panose="02070603080606020203" pitchFamily="18" charset="0"/>
              </a:rPr>
              <a:t>)</a:t>
            </a:r>
          </a:p>
          <a:p>
            <a:pPr>
              <a:spcBef>
                <a:spcPts val="600"/>
              </a:spcBef>
            </a:pPr>
            <a:r>
              <a:rPr lang="it-IT" sz="2500" dirty="0">
                <a:latin typeface="Bodoni MT" panose="02070603080606020203" pitchFamily="18" charset="0"/>
                <a:sym typeface="Wingdings 2" panose="05020102010507070707" pitchFamily="18" charset="2"/>
              </a:rPr>
              <a:t> La parola che regola è il frutto della </a:t>
            </a:r>
            <a:r>
              <a:rPr lang="it-IT" sz="2500" i="1" dirty="0">
                <a:latin typeface="Bodoni MT" panose="02070603080606020203" pitchFamily="18" charset="0"/>
                <a:sym typeface="Wingdings 2" panose="05020102010507070707" pitchFamily="18" charset="2"/>
              </a:rPr>
              <a:t>ragione</a:t>
            </a:r>
            <a:r>
              <a:rPr lang="it-IT" sz="2500" dirty="0">
                <a:latin typeface="Bodoni MT" panose="02070603080606020203" pitchFamily="18" charset="0"/>
                <a:sym typeface="Wingdings 2" panose="05020102010507070707" pitchFamily="18" charset="2"/>
              </a:rPr>
              <a:t> e della </a:t>
            </a:r>
            <a:r>
              <a:rPr lang="it-IT" sz="2500" i="1" dirty="0">
                <a:latin typeface="Bodoni MT" panose="02070603080606020203" pitchFamily="18" charset="0"/>
                <a:sym typeface="Wingdings 2" panose="05020102010507070707" pitchFamily="18" charset="2"/>
              </a:rPr>
              <a:t>persuasione</a:t>
            </a:r>
            <a:r>
              <a:rPr lang="it-IT" sz="2500" dirty="0">
                <a:latin typeface="Bodoni MT" panose="02070603080606020203" pitchFamily="18" charset="0"/>
                <a:sym typeface="Wingdings 2" panose="05020102010507070707" pitchFamily="18" charset="2"/>
              </a:rPr>
              <a:t>                     (= </a:t>
            </a:r>
            <a:r>
              <a:rPr lang="it-IT" sz="2500" dirty="0">
                <a:solidFill>
                  <a:srgbClr val="FFFF00"/>
                </a:solidFill>
                <a:latin typeface="Bodoni MT" panose="02070603080606020203" pitchFamily="18" charset="0"/>
                <a:sym typeface="Wingdings 2" panose="05020102010507070707" pitchFamily="18" charset="2"/>
              </a:rPr>
              <a:t>il fondamento stesso della buona deliberazione</a:t>
            </a:r>
            <a:r>
              <a:rPr lang="it-IT" sz="2500" dirty="0">
                <a:latin typeface="Bodoni MT" panose="02070603080606020203" pitchFamily="18" charset="0"/>
                <a:sym typeface="Wingdings 2" panose="05020102010507070707" pitchFamily="18" charset="2"/>
              </a:rPr>
              <a:t>)</a:t>
            </a:r>
          </a:p>
          <a:p>
            <a:pPr>
              <a:spcBef>
                <a:spcPts val="600"/>
              </a:spcBef>
            </a:pPr>
            <a:r>
              <a:rPr lang="it-IT" sz="2500" dirty="0">
                <a:latin typeface="Bodoni MT" panose="02070603080606020203" pitchFamily="18" charset="0"/>
                <a:sym typeface="Wingdings 2" panose="05020102010507070707" pitchFamily="18" charset="2"/>
              </a:rPr>
              <a:t>  La capacità di ben deliberare si può insegnare al legislatore</a:t>
            </a:r>
          </a:p>
          <a:p>
            <a:r>
              <a:rPr lang="it-IT" sz="2500" dirty="0">
                <a:latin typeface="Bodoni MT" panose="02070603080606020203" pitchFamily="18" charset="0"/>
                <a:sym typeface="Wingdings 2" panose="05020102010507070707" pitchFamily="18" charset="2"/>
              </a:rPr>
              <a:t>(= </a:t>
            </a:r>
            <a:r>
              <a:rPr lang="it-IT" sz="2500" dirty="0">
                <a:solidFill>
                  <a:srgbClr val="FFFF00"/>
                </a:solidFill>
                <a:latin typeface="Bodoni MT" panose="02070603080606020203" pitchFamily="18" charset="0"/>
              </a:rPr>
              <a:t>è necessario che tu [Alessandro] voglia apprendere il fondamento stesso della buona deliberazione</a:t>
            </a:r>
            <a:r>
              <a:rPr lang="it-IT" sz="2500" dirty="0">
                <a:latin typeface="Bodoni MT" panose="02070603080606020203" pitchFamily="18" charset="0"/>
                <a:sym typeface="Wingdings 2" panose="05020102010507070707" pitchFamily="18" charset="2"/>
              </a:rPr>
              <a:t>)</a:t>
            </a:r>
            <a:endParaRPr lang="it-IT" sz="2500" dirty="0">
              <a:latin typeface="Bodoni MT" panose="02070603080606020203" pitchFamily="18" charset="0"/>
            </a:endParaRPr>
          </a:p>
        </p:txBody>
      </p:sp>
      <p:sp>
        <p:nvSpPr>
          <p:cNvPr id="7" name="Titolo 1">
            <a:extLst>
              <a:ext uri="{FF2B5EF4-FFF2-40B4-BE49-F238E27FC236}">
                <a16:creationId xmlns:a16="http://schemas.microsoft.com/office/drawing/2014/main" id="{7F35A065-0A91-4A01-B63F-067EF6E001F6}"/>
              </a:ext>
            </a:extLst>
          </p:cNvPr>
          <p:cNvSpPr>
            <a:spLocks noGrp="1"/>
          </p:cNvSpPr>
          <p:nvPr>
            <p:ph type="title"/>
          </p:nvPr>
        </p:nvSpPr>
        <p:spPr>
          <a:xfrm>
            <a:off x="457200" y="404664"/>
            <a:ext cx="7470648" cy="1498496"/>
          </a:xfrm>
        </p:spPr>
        <p:txBody>
          <a:bodyPr>
            <a:normAutofit/>
          </a:bodyPr>
          <a:lstStyle/>
          <a:p>
            <a:r>
              <a:rPr lang="it-IT" dirty="0">
                <a:solidFill>
                  <a:srgbClr val="FFFF00"/>
                </a:solidFill>
                <a:latin typeface="Bodoni MT" panose="02070603080606020203" pitchFamily="18" charset="0"/>
              </a:rPr>
              <a:t>Retorica e deliberazione</a:t>
            </a:r>
            <a:endParaRPr lang="it-IT" sz="3600" dirty="0">
              <a:solidFill>
                <a:srgbClr val="FFFF00"/>
              </a:solidFill>
              <a:latin typeface="Bodoni MT" panose="02070603080606020203" pitchFamily="18" charset="0"/>
            </a:endParaRPr>
          </a:p>
        </p:txBody>
      </p:sp>
    </p:spTree>
    <p:extLst>
      <p:ext uri="{BB962C8B-B14F-4D97-AF65-F5344CB8AC3E}">
        <p14:creationId xmlns:p14="http://schemas.microsoft.com/office/powerpoint/2010/main" val="8543719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320"/>
            <a:ext cx="7470648" cy="1498496"/>
          </a:xfrm>
        </p:spPr>
        <p:txBody>
          <a:bodyPr>
            <a:normAutofit/>
          </a:bodyPr>
          <a:lstStyle/>
          <a:p>
            <a:r>
              <a:rPr lang="it-IT" dirty="0">
                <a:solidFill>
                  <a:srgbClr val="FFFF00"/>
                </a:solidFill>
                <a:latin typeface="Bodoni MT" panose="02070603080606020203" pitchFamily="18" charset="0"/>
              </a:rPr>
              <a:t>Retorica e diritto oggi: </a:t>
            </a:r>
            <a:br>
              <a:rPr lang="it-IT" dirty="0">
                <a:solidFill>
                  <a:srgbClr val="FFFF00"/>
                </a:solidFill>
                <a:latin typeface="Bodoni MT" panose="02070603080606020203" pitchFamily="18" charset="0"/>
              </a:rPr>
            </a:br>
            <a:r>
              <a:rPr lang="it-IT" sz="3600" dirty="0">
                <a:solidFill>
                  <a:srgbClr val="FFFF00"/>
                </a:solidFill>
                <a:latin typeface="Bodoni MT" panose="02070603080606020203" pitchFamily="18" charset="0"/>
              </a:rPr>
              <a:t>un rapporto normalmente </a:t>
            </a:r>
            <a:r>
              <a:rPr lang="it-IT" sz="3600" i="1" dirty="0">
                <a:solidFill>
                  <a:srgbClr val="FFFF00"/>
                </a:solidFill>
                <a:latin typeface="Bodoni MT" panose="02070603080606020203" pitchFamily="18" charset="0"/>
              </a:rPr>
              <a:t>a posteriori</a:t>
            </a:r>
            <a:endParaRPr lang="it-IT" sz="3600" dirty="0">
              <a:solidFill>
                <a:srgbClr val="FFFF00"/>
              </a:solidFill>
              <a:latin typeface="Bodoni MT" panose="02070603080606020203" pitchFamily="18" charset="0"/>
            </a:endParaRPr>
          </a:p>
        </p:txBody>
      </p:sp>
      <p:sp>
        <p:nvSpPr>
          <p:cNvPr id="10" name="CasellaDiTesto 9"/>
          <p:cNvSpPr txBox="1"/>
          <p:nvPr/>
        </p:nvSpPr>
        <p:spPr>
          <a:xfrm>
            <a:off x="367008" y="2534448"/>
            <a:ext cx="8237440" cy="3016210"/>
          </a:xfrm>
          <a:prstGeom prst="rect">
            <a:avLst/>
          </a:prstGeom>
          <a:noFill/>
        </p:spPr>
        <p:txBody>
          <a:bodyPr wrap="square" rtlCol="0">
            <a:spAutoFit/>
          </a:bodyPr>
          <a:lstStyle/>
          <a:p>
            <a:pPr>
              <a:spcBef>
                <a:spcPts val="600"/>
              </a:spcBef>
            </a:pPr>
            <a:r>
              <a:rPr lang="it-IT" sz="2500" dirty="0">
                <a:latin typeface="Bodoni MT" panose="02070603080606020203" pitchFamily="18" charset="0"/>
                <a:sym typeface="Wingdings 2" panose="05020102010507070707" pitchFamily="18" charset="2"/>
              </a:rPr>
              <a:t> Il giurista contemporaneo, qua</a:t>
            </a:r>
            <a:r>
              <a:rPr lang="it-IT" sz="2500" dirty="0">
                <a:latin typeface="Bodoni MT" panose="02070603080606020203" pitchFamily="18" charset="0"/>
              </a:rPr>
              <a:t>ndo si apre alla retorica, lo fa di solito in relazione a un testo normativo già promulgato. </a:t>
            </a:r>
          </a:p>
          <a:p>
            <a:pPr>
              <a:spcBef>
                <a:spcPts val="600"/>
              </a:spcBef>
            </a:pPr>
            <a:r>
              <a:rPr lang="it-IT" sz="2500" dirty="0">
                <a:latin typeface="Bodoni MT" panose="02070603080606020203" pitchFamily="18" charset="0"/>
                <a:sym typeface="Wingdings 2" panose="05020102010507070707" pitchFamily="18" charset="2"/>
              </a:rPr>
              <a:t> </a:t>
            </a:r>
            <a:r>
              <a:rPr lang="it-IT" sz="2500" dirty="0">
                <a:latin typeface="Bodoni MT" panose="02070603080606020203" pitchFamily="18" charset="0"/>
              </a:rPr>
              <a:t>Si tratta perciò di un’apertura che funziona </a:t>
            </a:r>
            <a:r>
              <a:rPr lang="it-IT" sz="2500" i="1" dirty="0">
                <a:latin typeface="Bodoni MT" panose="02070603080606020203" pitchFamily="18" charset="0"/>
              </a:rPr>
              <a:t>a posteriori</a:t>
            </a:r>
            <a:r>
              <a:rPr lang="it-IT" sz="2500" dirty="0">
                <a:latin typeface="Bodoni MT" panose="02070603080606020203" pitchFamily="18" charset="0"/>
              </a:rPr>
              <a:t>:</a:t>
            </a:r>
            <a:r>
              <a:rPr lang="it-IT" sz="2500" dirty="0">
                <a:latin typeface="Bodoni MT" panose="02070603080606020203" pitchFamily="18" charset="0"/>
                <a:sym typeface="Wingdings 2" panose="05020102010507070707" pitchFamily="18" charset="2"/>
              </a:rPr>
              <a:t> </a:t>
            </a:r>
          </a:p>
          <a:p>
            <a:pPr>
              <a:spcBef>
                <a:spcPts val="600"/>
              </a:spcBef>
            </a:pPr>
            <a:r>
              <a:rPr lang="it-IT" sz="2500" dirty="0">
                <a:latin typeface="Bodoni MT" panose="02070603080606020203" pitchFamily="18" charset="0"/>
                <a:sym typeface="Wingdings 2" panose="05020102010507070707" pitchFamily="18" charset="2"/>
              </a:rPr>
              <a:t> </a:t>
            </a:r>
            <a:r>
              <a:rPr lang="it-IT" sz="2500" dirty="0">
                <a:latin typeface="Bodoni MT" panose="02070603080606020203" pitchFamily="18" charset="0"/>
              </a:rPr>
              <a:t>quando si ha per es. la necessità d’interpretare il significato degli enunciati usati dal legislatore, </a:t>
            </a:r>
          </a:p>
          <a:p>
            <a:pPr>
              <a:spcBef>
                <a:spcPts val="600"/>
              </a:spcBef>
            </a:pPr>
            <a:r>
              <a:rPr lang="it-IT" sz="2500" dirty="0">
                <a:latin typeface="Bodoni MT" panose="02070603080606020203" pitchFamily="18" charset="0"/>
                <a:sym typeface="Wingdings 2" panose="05020102010507070707" pitchFamily="18" charset="2"/>
              </a:rPr>
              <a:t> </a:t>
            </a:r>
            <a:r>
              <a:rPr lang="it-IT" sz="2500" dirty="0">
                <a:latin typeface="Bodoni MT" panose="02070603080606020203" pitchFamily="18" charset="0"/>
              </a:rPr>
              <a:t>oppure si devono immettere tali enunciati all’interno di argomentazioni più ampie (di solito per difendere una tesi)</a:t>
            </a:r>
            <a:r>
              <a:rPr lang="it-IT" sz="2500" i="1" dirty="0">
                <a:latin typeface="Bodoni MT" panose="02070603080606020203" pitchFamily="18" charset="0"/>
              </a:rPr>
              <a:t>         </a:t>
            </a:r>
          </a:p>
        </p:txBody>
      </p:sp>
    </p:spTree>
    <p:extLst>
      <p:ext uri="{BB962C8B-B14F-4D97-AF65-F5344CB8AC3E}">
        <p14:creationId xmlns:p14="http://schemas.microsoft.com/office/powerpoint/2010/main" val="9110960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320"/>
            <a:ext cx="7470648" cy="1498496"/>
          </a:xfrm>
        </p:spPr>
        <p:txBody>
          <a:bodyPr>
            <a:normAutofit/>
          </a:bodyPr>
          <a:lstStyle/>
          <a:p>
            <a:r>
              <a:rPr lang="it-IT" dirty="0">
                <a:solidFill>
                  <a:srgbClr val="FFFF00"/>
                </a:solidFill>
                <a:latin typeface="Bodoni MT" panose="02070603080606020203" pitchFamily="18" charset="0"/>
              </a:rPr>
              <a:t>Che cos’è la retorica (antica)?</a:t>
            </a:r>
            <a:endParaRPr lang="it-IT" sz="3600" dirty="0">
              <a:solidFill>
                <a:srgbClr val="FFFF00"/>
              </a:solidFill>
              <a:latin typeface="Bodoni MT" panose="02070603080606020203" pitchFamily="18" charset="0"/>
            </a:endParaRPr>
          </a:p>
        </p:txBody>
      </p:sp>
      <p:sp>
        <p:nvSpPr>
          <p:cNvPr id="5" name="CasellaDiTesto 4">
            <a:extLst>
              <a:ext uri="{FF2B5EF4-FFF2-40B4-BE49-F238E27FC236}">
                <a16:creationId xmlns:a16="http://schemas.microsoft.com/office/drawing/2014/main" id="{6802FFA1-F2D6-4E11-89C2-69BAD80E8E1E}"/>
              </a:ext>
            </a:extLst>
          </p:cNvPr>
          <p:cNvSpPr txBox="1"/>
          <p:nvPr/>
        </p:nvSpPr>
        <p:spPr>
          <a:xfrm>
            <a:off x="539552" y="2047176"/>
            <a:ext cx="7200800" cy="1631216"/>
          </a:xfrm>
          <a:prstGeom prst="rect">
            <a:avLst/>
          </a:prstGeom>
          <a:noFill/>
        </p:spPr>
        <p:txBody>
          <a:bodyPr wrap="square" rtlCol="0">
            <a:spAutoFit/>
          </a:bodyPr>
          <a:lstStyle/>
          <a:p>
            <a:r>
              <a:rPr lang="it-IT" sz="2500" dirty="0" err="1">
                <a:solidFill>
                  <a:srgbClr val="FFFF00"/>
                </a:solidFill>
                <a:latin typeface="Bodoni MT" panose="02070603080606020203" pitchFamily="18" charset="0"/>
              </a:rPr>
              <a:t>it</a:t>
            </a:r>
            <a:r>
              <a:rPr lang="it-IT" sz="2500" i="1" dirty="0">
                <a:solidFill>
                  <a:srgbClr val="FFFF00"/>
                </a:solidFill>
                <a:latin typeface="Bodoni MT" panose="02070603080606020203" pitchFamily="18" charset="0"/>
              </a:rPr>
              <a:t>. Retorica        </a:t>
            </a:r>
            <a:r>
              <a:rPr lang="it-IT" sz="2500" b="1" dirty="0">
                <a:latin typeface="Wingdings 3" panose="05040102010807070707" pitchFamily="18" charset="2"/>
              </a:rPr>
              <a:t>g </a:t>
            </a:r>
            <a:r>
              <a:rPr lang="it-IT" sz="2500" dirty="0">
                <a:latin typeface="Bodoni MT" panose="02070603080606020203" pitchFamily="18" charset="0"/>
              </a:rPr>
              <a:t>gr.</a:t>
            </a:r>
            <a:r>
              <a:rPr lang="it-IT" sz="2500" i="1" dirty="0">
                <a:latin typeface="Bodoni MT" panose="02070603080606020203" pitchFamily="18" charset="0"/>
              </a:rPr>
              <a:t> </a:t>
            </a:r>
            <a:r>
              <a:rPr lang="it-IT" sz="2500" i="1" dirty="0" err="1">
                <a:latin typeface="Bodoni MT" panose="02070603080606020203" pitchFamily="18" charset="0"/>
              </a:rPr>
              <a:t>Rhêtôr-ikhé</a:t>
            </a:r>
            <a:endParaRPr lang="it-IT" sz="2500" b="1" dirty="0">
              <a:latin typeface="Bodoni MT" panose="02070603080606020203" pitchFamily="18" charset="0"/>
            </a:endParaRPr>
          </a:p>
          <a:p>
            <a:r>
              <a:rPr lang="it-IT" sz="2500" i="1" dirty="0">
                <a:latin typeface="Bodoni MT" panose="02070603080606020203" pitchFamily="18" charset="0"/>
              </a:rPr>
              <a:t>                                             =</a:t>
            </a:r>
          </a:p>
          <a:p>
            <a:r>
              <a:rPr lang="it-IT" sz="2500" i="1" dirty="0">
                <a:latin typeface="Bodoni MT" panose="02070603080606020203" pitchFamily="18" charset="0"/>
              </a:rPr>
              <a:t>                                 </a:t>
            </a:r>
            <a:r>
              <a:rPr lang="it-IT" sz="2500" i="1" dirty="0" err="1">
                <a:latin typeface="Bodoni MT" panose="02070603080606020203" pitchFamily="18" charset="0"/>
              </a:rPr>
              <a:t>Rhêtôr</a:t>
            </a:r>
            <a:r>
              <a:rPr lang="it-IT" sz="2500" i="1" dirty="0">
                <a:latin typeface="Bodoni MT" panose="02070603080606020203" pitchFamily="18" charset="0"/>
              </a:rPr>
              <a:t> -</a:t>
            </a:r>
            <a:r>
              <a:rPr lang="it-IT" sz="2500" i="1" dirty="0" err="1">
                <a:latin typeface="Bodoni MT" panose="02070603080606020203" pitchFamily="18" charset="0"/>
              </a:rPr>
              <a:t>Thêknhé</a:t>
            </a:r>
            <a:r>
              <a:rPr lang="it-IT" sz="2500" i="1" dirty="0">
                <a:latin typeface="Bodoni MT" panose="02070603080606020203" pitchFamily="18" charset="0"/>
              </a:rPr>
              <a:t>            </a:t>
            </a:r>
          </a:p>
          <a:p>
            <a:r>
              <a:rPr lang="it-IT" sz="2500" dirty="0">
                <a:latin typeface="Bodoni MT" panose="02070603080606020203" pitchFamily="18" charset="0"/>
              </a:rPr>
              <a:t>                      (tecnica del discorso pubblico)</a:t>
            </a:r>
            <a:endParaRPr lang="it-IT" sz="2500" i="1" dirty="0">
              <a:latin typeface="Bodoni MT" panose="02070603080606020203" pitchFamily="18" charset="0"/>
            </a:endParaRPr>
          </a:p>
        </p:txBody>
      </p:sp>
      <p:sp>
        <p:nvSpPr>
          <p:cNvPr id="6" name="CasellaDiTesto 5">
            <a:extLst>
              <a:ext uri="{FF2B5EF4-FFF2-40B4-BE49-F238E27FC236}">
                <a16:creationId xmlns:a16="http://schemas.microsoft.com/office/drawing/2014/main" id="{9B4299B4-4607-4C7A-A528-48E737DC8329}"/>
              </a:ext>
            </a:extLst>
          </p:cNvPr>
          <p:cNvSpPr txBox="1"/>
          <p:nvPr/>
        </p:nvSpPr>
        <p:spPr>
          <a:xfrm>
            <a:off x="3059832" y="4279424"/>
            <a:ext cx="3888432" cy="861774"/>
          </a:xfrm>
          <a:prstGeom prst="rect">
            <a:avLst/>
          </a:prstGeom>
          <a:noFill/>
        </p:spPr>
        <p:txBody>
          <a:bodyPr wrap="square" rtlCol="0">
            <a:spAutoFit/>
          </a:bodyPr>
          <a:lstStyle/>
          <a:p>
            <a:pPr algn="ctr"/>
            <a:r>
              <a:rPr lang="it-IT" sz="2500" dirty="0">
                <a:latin typeface="Bodoni MT" panose="02070603080606020203" pitchFamily="18" charset="0"/>
              </a:rPr>
              <a:t>il discorso pubblico </a:t>
            </a:r>
          </a:p>
          <a:p>
            <a:pPr algn="ctr"/>
            <a:r>
              <a:rPr lang="it-IT" sz="2500" dirty="0">
                <a:latin typeface="Bodoni MT" panose="02070603080606020203" pitchFamily="18" charset="0"/>
              </a:rPr>
              <a:t>come discorso persuasivo</a:t>
            </a:r>
            <a:endParaRPr lang="it-IT" sz="2500" i="1" dirty="0">
              <a:latin typeface="Bodoni MT" panose="02070603080606020203" pitchFamily="18" charset="0"/>
            </a:endParaRPr>
          </a:p>
        </p:txBody>
      </p:sp>
      <p:sp>
        <p:nvSpPr>
          <p:cNvPr id="7" name="CasellaDiTesto 6">
            <a:extLst>
              <a:ext uri="{FF2B5EF4-FFF2-40B4-BE49-F238E27FC236}">
                <a16:creationId xmlns:a16="http://schemas.microsoft.com/office/drawing/2014/main" id="{E93EA6ED-1C94-4E20-8957-CC69335EF7E8}"/>
              </a:ext>
            </a:extLst>
          </p:cNvPr>
          <p:cNvSpPr txBox="1"/>
          <p:nvPr/>
        </p:nvSpPr>
        <p:spPr>
          <a:xfrm>
            <a:off x="539552" y="5409193"/>
            <a:ext cx="8604448" cy="861774"/>
          </a:xfrm>
          <a:prstGeom prst="rect">
            <a:avLst/>
          </a:prstGeom>
          <a:noFill/>
        </p:spPr>
        <p:txBody>
          <a:bodyPr wrap="square" rtlCol="0">
            <a:spAutoFit/>
          </a:bodyPr>
          <a:lstStyle/>
          <a:p>
            <a:endParaRPr lang="it-IT" sz="2500" i="1" dirty="0">
              <a:solidFill>
                <a:srgbClr val="FFFF00"/>
              </a:solidFill>
              <a:latin typeface="Bodoni MT" panose="02070603080606020203" pitchFamily="18" charset="0"/>
            </a:endParaRPr>
          </a:p>
          <a:p>
            <a:r>
              <a:rPr lang="it-IT" sz="2500" i="1" dirty="0">
                <a:solidFill>
                  <a:srgbClr val="FFFF00"/>
                </a:solidFill>
                <a:latin typeface="Bodoni MT" panose="02070603080606020203" pitchFamily="18" charset="0"/>
              </a:rPr>
              <a:t> </a:t>
            </a:r>
            <a:r>
              <a:rPr lang="it-IT" sz="2500" dirty="0">
                <a:solidFill>
                  <a:srgbClr val="FFFF00"/>
                </a:solidFill>
                <a:latin typeface="Bodoni MT" panose="02070603080606020203" pitchFamily="18" charset="0"/>
              </a:rPr>
              <a:t>Tecnica per indurre chi ascolta ad adottare la nostra opinione</a:t>
            </a:r>
            <a:endParaRPr lang="it-IT" sz="2500" i="1" dirty="0">
              <a:solidFill>
                <a:srgbClr val="FFFF00"/>
              </a:solidFill>
              <a:latin typeface="Bodoni MT" panose="02070603080606020203" pitchFamily="18" charset="0"/>
            </a:endParaRPr>
          </a:p>
        </p:txBody>
      </p:sp>
      <p:cxnSp>
        <p:nvCxnSpPr>
          <p:cNvPr id="8" name="Connettore 2 7">
            <a:extLst>
              <a:ext uri="{FF2B5EF4-FFF2-40B4-BE49-F238E27FC236}">
                <a16:creationId xmlns:a16="http://schemas.microsoft.com/office/drawing/2014/main" id="{FCEC7EA0-F0E0-4D05-9671-3334D03211DB}"/>
              </a:ext>
            </a:extLst>
          </p:cNvPr>
          <p:cNvCxnSpPr/>
          <p:nvPr/>
        </p:nvCxnSpPr>
        <p:spPr>
          <a:xfrm>
            <a:off x="5004048" y="3678392"/>
            <a:ext cx="0" cy="481697"/>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9" name="Connettore 2 8">
            <a:extLst>
              <a:ext uri="{FF2B5EF4-FFF2-40B4-BE49-F238E27FC236}">
                <a16:creationId xmlns:a16="http://schemas.microsoft.com/office/drawing/2014/main" id="{C1C3E3C4-F9E8-423F-82C8-4233168AFE05}"/>
              </a:ext>
            </a:extLst>
          </p:cNvPr>
          <p:cNvCxnSpPr/>
          <p:nvPr/>
        </p:nvCxnSpPr>
        <p:spPr>
          <a:xfrm>
            <a:off x="5004048" y="5180421"/>
            <a:ext cx="0" cy="481697"/>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1" name="Connettore 2 10">
            <a:extLst>
              <a:ext uri="{FF2B5EF4-FFF2-40B4-BE49-F238E27FC236}">
                <a16:creationId xmlns:a16="http://schemas.microsoft.com/office/drawing/2014/main" id="{813C81B5-D97F-4ED0-A061-3B0C59BB9A47}"/>
              </a:ext>
            </a:extLst>
          </p:cNvPr>
          <p:cNvCxnSpPr/>
          <p:nvPr/>
        </p:nvCxnSpPr>
        <p:spPr>
          <a:xfrm>
            <a:off x="1475656" y="2621935"/>
            <a:ext cx="0" cy="3169657"/>
          </a:xfrm>
          <a:prstGeom prst="straightConnector1">
            <a:avLst/>
          </a:prstGeom>
          <a:ln w="38100">
            <a:solidFill>
              <a:srgbClr val="6FDC6A"/>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71151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sellaDiTesto 7"/>
          <p:cNvSpPr txBox="1"/>
          <p:nvPr/>
        </p:nvSpPr>
        <p:spPr>
          <a:xfrm>
            <a:off x="179512" y="764704"/>
            <a:ext cx="8640960" cy="3170099"/>
          </a:xfrm>
          <a:prstGeom prst="rect">
            <a:avLst/>
          </a:prstGeom>
          <a:solidFill>
            <a:schemeClr val="accent2">
              <a:lumMod val="20000"/>
              <a:lumOff val="80000"/>
            </a:schemeClr>
          </a:solidFill>
        </p:spPr>
        <p:txBody>
          <a:bodyPr wrap="square" rtlCol="0">
            <a:spAutoFit/>
          </a:bodyPr>
          <a:lstStyle/>
          <a:p>
            <a:r>
              <a:rPr lang="it-IT" sz="2500" b="1" dirty="0">
                <a:solidFill>
                  <a:srgbClr val="FF0000"/>
                </a:solidFill>
                <a:latin typeface="Bodoni MT" panose="02070603080606020203" pitchFamily="18" charset="0"/>
              </a:rPr>
              <a:t>Cicerone, </a:t>
            </a:r>
            <a:r>
              <a:rPr lang="it-IT" sz="2500" b="1" i="1" dirty="0">
                <a:solidFill>
                  <a:srgbClr val="FF0000"/>
                </a:solidFill>
                <a:latin typeface="Bodoni MT" panose="02070603080606020203" pitchFamily="18" charset="0"/>
              </a:rPr>
              <a:t>La capacità inventiva</a:t>
            </a:r>
            <a:r>
              <a:rPr lang="it-IT" sz="2500" b="1" dirty="0">
                <a:solidFill>
                  <a:srgbClr val="FF0000"/>
                </a:solidFill>
                <a:latin typeface="Bodoni MT" panose="02070603080606020203" pitchFamily="18" charset="0"/>
              </a:rPr>
              <a:t>, § 1.5</a:t>
            </a:r>
          </a:p>
          <a:p>
            <a:r>
              <a:rPr lang="it-IT" sz="2500" dirty="0">
                <a:solidFill>
                  <a:schemeClr val="accent3">
                    <a:lumMod val="50000"/>
                  </a:schemeClr>
                </a:solidFill>
                <a:latin typeface="Bodoni MT" panose="02070603080606020203" pitchFamily="18" charset="0"/>
              </a:rPr>
              <a:t>Gli uomini, in che cosa superano le bestie? Nella facoltà di par-lare. Di conseguenza, mi sembra che chi supera gli altri uomini proprio in ciò in cui gli uomini superano le bestie, sia destinato a risultati eccellenti. E se questo risultato si ottiene non solo grazie a una dote naturale o all’esercizio, ma anche grazie a una </a:t>
            </a:r>
            <a:r>
              <a:rPr lang="it-IT" sz="2500" b="1" dirty="0">
                <a:solidFill>
                  <a:srgbClr val="FF0000"/>
                </a:solidFill>
                <a:latin typeface="Bodoni MT" panose="02070603080606020203" pitchFamily="18" charset="0"/>
              </a:rPr>
              <a:t>tecnica</a:t>
            </a:r>
            <a:r>
              <a:rPr lang="it-IT" sz="2500" dirty="0">
                <a:solidFill>
                  <a:schemeClr val="accent3">
                    <a:lumMod val="50000"/>
                  </a:schemeClr>
                </a:solidFill>
                <a:latin typeface="Bodoni MT" panose="02070603080606020203" pitchFamily="18" charset="0"/>
              </a:rPr>
              <a:t>, allora non sarà fuori luogo studiare […] i </a:t>
            </a:r>
            <a:r>
              <a:rPr lang="it-IT" sz="2500" b="1" dirty="0">
                <a:solidFill>
                  <a:srgbClr val="FF0000"/>
                </a:solidFill>
                <a:latin typeface="Bodoni MT" panose="02070603080606020203" pitchFamily="18" charset="0"/>
              </a:rPr>
              <a:t>precetti</a:t>
            </a:r>
            <a:r>
              <a:rPr lang="it-IT" sz="2500" dirty="0">
                <a:solidFill>
                  <a:schemeClr val="accent3">
                    <a:lumMod val="50000"/>
                  </a:schemeClr>
                </a:solidFill>
                <a:latin typeface="Bodoni MT" panose="02070603080606020203" pitchFamily="18" charset="0"/>
              </a:rPr>
              <a:t> di questa disciplina.</a:t>
            </a:r>
            <a:endParaRPr lang="it-IT" sz="2500" i="1" dirty="0">
              <a:solidFill>
                <a:schemeClr val="accent3">
                  <a:lumMod val="50000"/>
                </a:schemeClr>
              </a:solidFill>
              <a:latin typeface="Bodoni MT" panose="02070603080606020203" pitchFamily="18" charset="0"/>
            </a:endParaRPr>
          </a:p>
        </p:txBody>
      </p:sp>
      <p:sp>
        <p:nvSpPr>
          <p:cNvPr id="5" name="CasellaDiTesto 4"/>
          <p:cNvSpPr txBox="1"/>
          <p:nvPr/>
        </p:nvSpPr>
        <p:spPr>
          <a:xfrm>
            <a:off x="251520" y="4918809"/>
            <a:ext cx="7200800" cy="861774"/>
          </a:xfrm>
          <a:prstGeom prst="rect">
            <a:avLst/>
          </a:prstGeom>
          <a:noFill/>
        </p:spPr>
        <p:txBody>
          <a:bodyPr wrap="square" rtlCol="0">
            <a:spAutoFit/>
          </a:bodyPr>
          <a:lstStyle/>
          <a:p>
            <a:r>
              <a:rPr lang="it-IT" sz="2500" i="1" dirty="0">
                <a:latin typeface="Bodoni MT" panose="02070603080606020203" pitchFamily="18" charset="0"/>
              </a:rPr>
              <a:t>Empiria </a:t>
            </a:r>
            <a:r>
              <a:rPr lang="it-IT" sz="2500" dirty="0">
                <a:latin typeface="Bodoni MT" panose="02070603080606020203" pitchFamily="18" charset="0"/>
              </a:rPr>
              <a:t>vs. </a:t>
            </a:r>
            <a:r>
              <a:rPr lang="it-IT" sz="2500" i="1" dirty="0">
                <a:latin typeface="Bodoni MT" panose="02070603080606020203" pitchFamily="18" charset="0"/>
              </a:rPr>
              <a:t>Tecnica</a:t>
            </a:r>
          </a:p>
          <a:p>
            <a:r>
              <a:rPr lang="it-IT" sz="2500" i="1" dirty="0">
                <a:latin typeface="Bodoni MT" panose="02070603080606020203" pitchFamily="18" charset="0"/>
              </a:rPr>
              <a:t>         </a:t>
            </a:r>
          </a:p>
        </p:txBody>
      </p:sp>
      <p:sp>
        <p:nvSpPr>
          <p:cNvPr id="6" name="CasellaDiTesto 5"/>
          <p:cNvSpPr txBox="1"/>
          <p:nvPr/>
        </p:nvSpPr>
        <p:spPr>
          <a:xfrm>
            <a:off x="251520" y="5447546"/>
            <a:ext cx="7200800" cy="861774"/>
          </a:xfrm>
          <a:prstGeom prst="rect">
            <a:avLst/>
          </a:prstGeom>
          <a:noFill/>
        </p:spPr>
        <p:txBody>
          <a:bodyPr wrap="square" rtlCol="0">
            <a:spAutoFit/>
          </a:bodyPr>
          <a:lstStyle/>
          <a:p>
            <a:r>
              <a:rPr lang="it-IT" sz="2500" i="1" dirty="0">
                <a:latin typeface="Bodoni MT" panose="02070603080606020203" pitchFamily="18" charset="0"/>
              </a:rPr>
              <a:t>Tecnica </a:t>
            </a:r>
            <a:r>
              <a:rPr lang="it-IT" sz="2500" dirty="0">
                <a:latin typeface="Bodoni MT" panose="02070603080606020203" pitchFamily="18" charset="0"/>
              </a:rPr>
              <a:t>= </a:t>
            </a:r>
            <a:r>
              <a:rPr lang="it-IT" sz="2500" i="1" dirty="0">
                <a:latin typeface="Bodoni MT" panose="02070603080606020203" pitchFamily="18" charset="0"/>
              </a:rPr>
              <a:t>corpus di regole teoriche</a:t>
            </a:r>
          </a:p>
          <a:p>
            <a:r>
              <a:rPr lang="it-IT" sz="2500" i="1" dirty="0">
                <a:latin typeface="Bodoni MT" panose="02070603080606020203" pitchFamily="18" charset="0"/>
              </a:rPr>
              <a:t>         </a:t>
            </a:r>
          </a:p>
        </p:txBody>
      </p:sp>
      <p:sp>
        <p:nvSpPr>
          <p:cNvPr id="7" name="CasellaDiTesto 6"/>
          <p:cNvSpPr txBox="1"/>
          <p:nvPr/>
        </p:nvSpPr>
        <p:spPr>
          <a:xfrm>
            <a:off x="251520" y="5951602"/>
            <a:ext cx="8892480" cy="1246495"/>
          </a:xfrm>
          <a:prstGeom prst="rect">
            <a:avLst/>
          </a:prstGeom>
          <a:noFill/>
        </p:spPr>
        <p:txBody>
          <a:bodyPr wrap="square" rtlCol="0">
            <a:spAutoFit/>
          </a:bodyPr>
          <a:lstStyle/>
          <a:p>
            <a:r>
              <a:rPr lang="it-IT" sz="2500" i="1" dirty="0">
                <a:solidFill>
                  <a:srgbClr val="FFFF00"/>
                </a:solidFill>
                <a:latin typeface="Bodoni MT" panose="02070603080606020203" pitchFamily="18" charset="0"/>
              </a:rPr>
              <a:t>Retorica </a:t>
            </a:r>
            <a:r>
              <a:rPr lang="it-IT" sz="2500" dirty="0">
                <a:solidFill>
                  <a:srgbClr val="FFFF00"/>
                </a:solidFill>
                <a:latin typeface="Bodoni MT" panose="02070603080606020203" pitchFamily="18" charset="0"/>
              </a:rPr>
              <a:t>= </a:t>
            </a:r>
            <a:r>
              <a:rPr lang="it-IT" sz="2500" i="1" dirty="0">
                <a:solidFill>
                  <a:srgbClr val="FFFF00"/>
                </a:solidFill>
                <a:latin typeface="Bodoni MT" panose="02070603080606020203" pitchFamily="18" charset="0"/>
              </a:rPr>
              <a:t>corpus di regole teoriche per elaborare un discorso      		      persuasivo</a:t>
            </a:r>
          </a:p>
          <a:p>
            <a:r>
              <a:rPr lang="it-IT" sz="2500" i="1" dirty="0">
                <a:latin typeface="Bodoni MT" panose="02070603080606020203" pitchFamily="18" charset="0"/>
              </a:rPr>
              <a:t>         </a:t>
            </a:r>
          </a:p>
        </p:txBody>
      </p:sp>
    </p:spTree>
    <p:extLst>
      <p:ext uri="{BB962C8B-B14F-4D97-AF65-F5344CB8AC3E}">
        <p14:creationId xmlns:p14="http://schemas.microsoft.com/office/powerpoint/2010/main" val="8717102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olo 1">
            <a:extLst>
              <a:ext uri="{FF2B5EF4-FFF2-40B4-BE49-F238E27FC236}">
                <a16:creationId xmlns:a16="http://schemas.microsoft.com/office/drawing/2014/main" id="{699CA3EB-E8F8-402F-A7C7-FA69E6723E77}"/>
              </a:ext>
            </a:extLst>
          </p:cNvPr>
          <p:cNvSpPr>
            <a:spLocks noGrp="1"/>
          </p:cNvSpPr>
          <p:nvPr>
            <p:ph type="title"/>
          </p:nvPr>
        </p:nvSpPr>
        <p:spPr>
          <a:xfrm>
            <a:off x="457200" y="274320"/>
            <a:ext cx="7470648" cy="1498496"/>
          </a:xfrm>
        </p:spPr>
        <p:txBody>
          <a:bodyPr>
            <a:normAutofit/>
          </a:bodyPr>
          <a:lstStyle/>
          <a:p>
            <a:r>
              <a:rPr lang="it-IT" dirty="0">
                <a:solidFill>
                  <a:srgbClr val="FFFF00"/>
                </a:solidFill>
                <a:latin typeface="Bodoni MT" panose="02070603080606020203" pitchFamily="18" charset="0"/>
              </a:rPr>
              <a:t>I tre grandi capitoli di fondo della retorica classica</a:t>
            </a:r>
            <a:endParaRPr lang="it-IT" sz="3600" dirty="0">
              <a:solidFill>
                <a:srgbClr val="FFFF00"/>
              </a:solidFill>
              <a:latin typeface="Bodoni MT" panose="02070603080606020203" pitchFamily="18" charset="0"/>
            </a:endParaRPr>
          </a:p>
        </p:txBody>
      </p:sp>
      <p:sp>
        <p:nvSpPr>
          <p:cNvPr id="13" name="CasellaDiTesto 12">
            <a:extLst>
              <a:ext uri="{FF2B5EF4-FFF2-40B4-BE49-F238E27FC236}">
                <a16:creationId xmlns:a16="http://schemas.microsoft.com/office/drawing/2014/main" id="{73EE2908-6B99-42FE-9899-5F08F8629226}"/>
              </a:ext>
            </a:extLst>
          </p:cNvPr>
          <p:cNvSpPr txBox="1"/>
          <p:nvPr/>
        </p:nvSpPr>
        <p:spPr>
          <a:xfrm>
            <a:off x="35496" y="3789040"/>
            <a:ext cx="3888432" cy="2092881"/>
          </a:xfrm>
          <a:prstGeom prst="rect">
            <a:avLst/>
          </a:prstGeom>
          <a:noFill/>
        </p:spPr>
        <p:txBody>
          <a:bodyPr wrap="square" rtlCol="0">
            <a:spAutoFit/>
          </a:bodyPr>
          <a:lstStyle/>
          <a:p>
            <a:r>
              <a:rPr lang="it-IT" sz="2500" dirty="0">
                <a:latin typeface="Bodoni MT" panose="02070603080606020203" pitchFamily="18" charset="0"/>
              </a:rPr>
              <a:t>trovare le cose da dire </a:t>
            </a:r>
          </a:p>
          <a:p>
            <a:r>
              <a:rPr lang="it-IT" sz="2500" b="1" i="1" dirty="0">
                <a:solidFill>
                  <a:srgbClr val="FFFF00"/>
                </a:solidFill>
                <a:latin typeface="Bodoni MT" panose="02070603080606020203" pitchFamily="18" charset="0"/>
              </a:rPr>
              <a:t>           Inventio</a:t>
            </a:r>
          </a:p>
          <a:p>
            <a:endParaRPr lang="it-IT" sz="2500" i="1" dirty="0">
              <a:solidFill>
                <a:srgbClr val="FFFF00"/>
              </a:solidFill>
              <a:latin typeface="Bodoni MT" panose="02070603080606020203" pitchFamily="18" charset="0"/>
            </a:endParaRPr>
          </a:p>
          <a:p>
            <a:pPr>
              <a:spcBef>
                <a:spcPts val="600"/>
              </a:spcBef>
            </a:pPr>
            <a:r>
              <a:rPr lang="it-IT" sz="2500" b="1" dirty="0">
                <a:solidFill>
                  <a:srgbClr val="FF0000"/>
                </a:solidFill>
                <a:latin typeface="Bodoni MT" panose="02070603080606020203" pitchFamily="18" charset="0"/>
              </a:rPr>
              <a:t>      </a:t>
            </a:r>
            <a:r>
              <a:rPr lang="it-IT" sz="2500" b="1" dirty="0">
                <a:solidFill>
                  <a:srgbClr val="6FDC6A"/>
                </a:solidFill>
                <a:latin typeface="Bodoni MT" panose="02070603080606020203" pitchFamily="18" charset="0"/>
              </a:rPr>
              <a:t>argomentazione</a:t>
            </a:r>
          </a:p>
          <a:p>
            <a:endParaRPr lang="it-IT" sz="2500" i="1" dirty="0">
              <a:latin typeface="Bodoni MT" panose="02070603080606020203" pitchFamily="18" charset="0"/>
            </a:endParaRPr>
          </a:p>
        </p:txBody>
      </p:sp>
      <p:sp>
        <p:nvSpPr>
          <p:cNvPr id="14" name="CasellaDiTesto 13">
            <a:extLst>
              <a:ext uri="{FF2B5EF4-FFF2-40B4-BE49-F238E27FC236}">
                <a16:creationId xmlns:a16="http://schemas.microsoft.com/office/drawing/2014/main" id="{465515CE-800D-476A-B809-CD1D211E8865}"/>
              </a:ext>
            </a:extLst>
          </p:cNvPr>
          <p:cNvSpPr txBox="1"/>
          <p:nvPr/>
        </p:nvSpPr>
        <p:spPr>
          <a:xfrm>
            <a:off x="539552" y="1844824"/>
            <a:ext cx="7200800" cy="861774"/>
          </a:xfrm>
          <a:prstGeom prst="rect">
            <a:avLst/>
          </a:prstGeom>
          <a:noFill/>
        </p:spPr>
        <p:txBody>
          <a:bodyPr wrap="square" rtlCol="0">
            <a:spAutoFit/>
          </a:bodyPr>
          <a:lstStyle/>
          <a:p>
            <a:pPr algn="ctr"/>
            <a:r>
              <a:rPr lang="it-IT" sz="2500" i="1" dirty="0">
                <a:latin typeface="Bodoni MT" panose="02070603080606020203" pitchFamily="18" charset="0"/>
              </a:rPr>
              <a:t>                                                                               </a:t>
            </a:r>
          </a:p>
          <a:p>
            <a:pPr algn="ctr"/>
            <a:r>
              <a:rPr lang="it-IT" sz="2500" dirty="0">
                <a:latin typeface="Bodoni MT" panose="02070603080606020203" pitchFamily="18" charset="0"/>
              </a:rPr>
              <a:t>(per convincere qualcuno di una tesi, occorre)</a:t>
            </a:r>
            <a:endParaRPr lang="it-IT" sz="2500" i="1" dirty="0">
              <a:latin typeface="Bodoni MT" panose="02070603080606020203" pitchFamily="18" charset="0"/>
            </a:endParaRPr>
          </a:p>
        </p:txBody>
      </p:sp>
      <p:sp>
        <p:nvSpPr>
          <p:cNvPr id="15" name="CasellaDiTesto 14">
            <a:extLst>
              <a:ext uri="{FF2B5EF4-FFF2-40B4-BE49-F238E27FC236}">
                <a16:creationId xmlns:a16="http://schemas.microsoft.com/office/drawing/2014/main" id="{B8420DD1-6012-4135-8B0C-4D9C9C3A288B}"/>
              </a:ext>
            </a:extLst>
          </p:cNvPr>
          <p:cNvSpPr txBox="1"/>
          <p:nvPr/>
        </p:nvSpPr>
        <p:spPr>
          <a:xfrm>
            <a:off x="5364088" y="3809072"/>
            <a:ext cx="3528392" cy="1708160"/>
          </a:xfrm>
          <a:prstGeom prst="rect">
            <a:avLst/>
          </a:prstGeom>
          <a:noFill/>
        </p:spPr>
        <p:txBody>
          <a:bodyPr wrap="square" rtlCol="0">
            <a:spAutoFit/>
          </a:bodyPr>
          <a:lstStyle/>
          <a:p>
            <a:pPr algn="ctr"/>
            <a:r>
              <a:rPr lang="it-IT" sz="2500" dirty="0">
                <a:latin typeface="Bodoni MT" panose="02070603080606020203" pitchFamily="18" charset="0"/>
              </a:rPr>
              <a:t>scegliere come esprimerle</a:t>
            </a:r>
            <a:r>
              <a:rPr lang="it-IT" sz="2500" i="1" dirty="0">
                <a:latin typeface="Bodoni MT" panose="02070603080606020203" pitchFamily="18" charset="0"/>
              </a:rPr>
              <a:t>            </a:t>
            </a:r>
            <a:r>
              <a:rPr lang="it-IT" sz="2500" b="1" i="1" dirty="0">
                <a:solidFill>
                  <a:srgbClr val="FFFF00"/>
                </a:solidFill>
                <a:latin typeface="Bodoni MT" panose="02070603080606020203" pitchFamily="18" charset="0"/>
              </a:rPr>
              <a:t>Elocutio</a:t>
            </a:r>
            <a:endParaRPr lang="it-IT" sz="2500" b="1" dirty="0">
              <a:solidFill>
                <a:srgbClr val="FFFF00"/>
              </a:solidFill>
              <a:latin typeface="Bodoni MT" panose="02070603080606020203" pitchFamily="18" charset="0"/>
            </a:endParaRPr>
          </a:p>
          <a:p>
            <a:pPr algn="r"/>
            <a:endParaRPr lang="it-IT" sz="2500" b="1" i="1" dirty="0">
              <a:solidFill>
                <a:srgbClr val="FFFF00"/>
              </a:solidFill>
              <a:latin typeface="Bodoni MT" panose="02070603080606020203" pitchFamily="18" charset="0"/>
            </a:endParaRPr>
          </a:p>
          <a:p>
            <a:pPr algn="ctr">
              <a:spcBef>
                <a:spcPts val="600"/>
              </a:spcBef>
            </a:pPr>
            <a:r>
              <a:rPr lang="it-IT" sz="2500" b="1" dirty="0">
                <a:solidFill>
                  <a:srgbClr val="6FDC6A"/>
                </a:solidFill>
                <a:latin typeface="Bodoni MT" panose="02070603080606020203" pitchFamily="18" charset="0"/>
              </a:rPr>
              <a:t>forma linguistica</a:t>
            </a:r>
          </a:p>
        </p:txBody>
      </p:sp>
      <p:sp>
        <p:nvSpPr>
          <p:cNvPr id="16" name="CasellaDiTesto 15">
            <a:extLst>
              <a:ext uri="{FF2B5EF4-FFF2-40B4-BE49-F238E27FC236}">
                <a16:creationId xmlns:a16="http://schemas.microsoft.com/office/drawing/2014/main" id="{80E06311-D026-4149-9C91-963C3CC99E3F}"/>
              </a:ext>
            </a:extLst>
          </p:cNvPr>
          <p:cNvSpPr txBox="1"/>
          <p:nvPr/>
        </p:nvSpPr>
        <p:spPr>
          <a:xfrm>
            <a:off x="3203848" y="3789040"/>
            <a:ext cx="2160240" cy="2169825"/>
          </a:xfrm>
          <a:prstGeom prst="rect">
            <a:avLst/>
          </a:prstGeom>
          <a:noFill/>
        </p:spPr>
        <p:txBody>
          <a:bodyPr wrap="square" rtlCol="0">
            <a:spAutoFit/>
          </a:bodyPr>
          <a:lstStyle/>
          <a:p>
            <a:pPr algn="ctr"/>
            <a:r>
              <a:rPr lang="it-IT" sz="2500" dirty="0">
                <a:latin typeface="Bodoni MT" panose="02070603080606020203" pitchFamily="18" charset="0"/>
              </a:rPr>
              <a:t>ordinarle</a:t>
            </a:r>
            <a:r>
              <a:rPr lang="it-IT" sz="2500" i="1" dirty="0">
                <a:latin typeface="Bodoni MT" panose="02070603080606020203" pitchFamily="18" charset="0"/>
              </a:rPr>
              <a:t>         </a:t>
            </a:r>
            <a:r>
              <a:rPr lang="it-IT" sz="2500" b="1" i="1" dirty="0" err="1">
                <a:solidFill>
                  <a:srgbClr val="FFFF00"/>
                </a:solidFill>
                <a:latin typeface="Bodoni MT" panose="02070603080606020203" pitchFamily="18" charset="0"/>
              </a:rPr>
              <a:t>Dispositio</a:t>
            </a:r>
            <a:endParaRPr lang="it-IT" sz="2500" b="1" i="1" dirty="0">
              <a:solidFill>
                <a:srgbClr val="FFFF00"/>
              </a:solidFill>
              <a:latin typeface="Bodoni MT" panose="02070603080606020203" pitchFamily="18" charset="0"/>
            </a:endParaRPr>
          </a:p>
          <a:p>
            <a:pPr algn="ctr">
              <a:spcBef>
                <a:spcPts val="600"/>
              </a:spcBef>
            </a:pPr>
            <a:r>
              <a:rPr lang="it-IT" sz="2500" b="1" i="1" dirty="0">
                <a:solidFill>
                  <a:srgbClr val="FFFF00"/>
                </a:solidFill>
                <a:latin typeface="Bodoni MT" panose="02070603080606020203" pitchFamily="18" charset="0"/>
              </a:rPr>
              <a:t>                     </a:t>
            </a:r>
            <a:r>
              <a:rPr lang="it-IT" sz="2500" b="1" dirty="0">
                <a:solidFill>
                  <a:srgbClr val="6FDC6A"/>
                </a:solidFill>
                <a:latin typeface="Bodoni MT" panose="02070603080606020203" pitchFamily="18" charset="0"/>
              </a:rPr>
              <a:t>organizzazione del discorso</a:t>
            </a:r>
          </a:p>
        </p:txBody>
      </p:sp>
    </p:spTree>
    <p:extLst>
      <p:ext uri="{BB962C8B-B14F-4D97-AF65-F5344CB8AC3E}">
        <p14:creationId xmlns:p14="http://schemas.microsoft.com/office/powerpoint/2010/main" val="18035750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olo 1">
            <a:extLst>
              <a:ext uri="{FF2B5EF4-FFF2-40B4-BE49-F238E27FC236}">
                <a16:creationId xmlns:a16="http://schemas.microsoft.com/office/drawing/2014/main" id="{699CA3EB-E8F8-402F-A7C7-FA69E6723E77}"/>
              </a:ext>
            </a:extLst>
          </p:cNvPr>
          <p:cNvSpPr>
            <a:spLocks noGrp="1"/>
          </p:cNvSpPr>
          <p:nvPr>
            <p:ph type="title"/>
          </p:nvPr>
        </p:nvSpPr>
        <p:spPr>
          <a:xfrm>
            <a:off x="457200" y="274320"/>
            <a:ext cx="7470648" cy="1498496"/>
          </a:xfrm>
        </p:spPr>
        <p:txBody>
          <a:bodyPr>
            <a:normAutofit fontScale="90000"/>
          </a:bodyPr>
          <a:lstStyle/>
          <a:p>
            <a:r>
              <a:rPr lang="it-IT" dirty="0">
                <a:solidFill>
                  <a:srgbClr val="FFFF00"/>
                </a:solidFill>
                <a:latin typeface="Bodoni MT" panose="02070603080606020203" pitchFamily="18" charset="0"/>
              </a:rPr>
              <a:t>L’</a:t>
            </a:r>
            <a:r>
              <a:rPr lang="it-IT" i="1" dirty="0">
                <a:solidFill>
                  <a:srgbClr val="FFFF00"/>
                </a:solidFill>
                <a:latin typeface="Bodoni MT" panose="02070603080606020203" pitchFamily="18" charset="0"/>
              </a:rPr>
              <a:t>inventio</a:t>
            </a:r>
            <a:r>
              <a:rPr lang="it-IT" dirty="0">
                <a:solidFill>
                  <a:srgbClr val="FFFF00"/>
                </a:solidFill>
                <a:latin typeface="Bodoni MT" panose="02070603080606020203" pitchFamily="18" charset="0"/>
              </a:rPr>
              <a:t>, ovvero dell’inventiva del legislatore tra ieri e oggi</a:t>
            </a:r>
            <a:endParaRPr lang="it-IT" sz="3600" dirty="0">
              <a:solidFill>
                <a:srgbClr val="FFFF00"/>
              </a:solidFill>
              <a:latin typeface="Bodoni MT" panose="02070603080606020203" pitchFamily="18" charset="0"/>
            </a:endParaRPr>
          </a:p>
        </p:txBody>
      </p:sp>
      <p:sp>
        <p:nvSpPr>
          <p:cNvPr id="13" name="CasellaDiTesto 12">
            <a:extLst>
              <a:ext uri="{FF2B5EF4-FFF2-40B4-BE49-F238E27FC236}">
                <a16:creationId xmlns:a16="http://schemas.microsoft.com/office/drawing/2014/main" id="{73EE2908-6B99-42FE-9899-5F08F8629226}"/>
              </a:ext>
            </a:extLst>
          </p:cNvPr>
          <p:cNvSpPr txBox="1"/>
          <p:nvPr/>
        </p:nvSpPr>
        <p:spPr>
          <a:xfrm>
            <a:off x="35496" y="3230974"/>
            <a:ext cx="4104456" cy="2862322"/>
          </a:xfrm>
          <a:prstGeom prst="rect">
            <a:avLst/>
          </a:prstGeom>
          <a:noFill/>
        </p:spPr>
        <p:txBody>
          <a:bodyPr wrap="square" rtlCol="0">
            <a:spAutoFit/>
          </a:bodyPr>
          <a:lstStyle/>
          <a:p>
            <a:pPr>
              <a:spcAft>
                <a:spcPts val="600"/>
              </a:spcAft>
            </a:pPr>
            <a:r>
              <a:rPr lang="it-IT" sz="2500" dirty="0">
                <a:latin typeface="Bodoni MT" panose="02070603080606020203" pitchFamily="18" charset="0"/>
              </a:rPr>
              <a:t>Secondo i retori antichi, una informazione non può essere efficace, se non è: </a:t>
            </a:r>
          </a:p>
          <a:p>
            <a:r>
              <a:rPr lang="it-IT" sz="2500" dirty="0">
                <a:latin typeface="Bodoni MT" panose="02070603080606020203" pitchFamily="18" charset="0"/>
                <a:sym typeface="Wingdings 2" panose="05020102010507070707" pitchFamily="18" charset="2"/>
              </a:rPr>
              <a:t> chiara</a:t>
            </a:r>
          </a:p>
          <a:p>
            <a:r>
              <a:rPr lang="it-IT" sz="2500" dirty="0">
                <a:latin typeface="Bodoni MT" panose="02070603080606020203" pitchFamily="18" charset="0"/>
                <a:sym typeface="Wingdings 2" panose="05020102010507070707" pitchFamily="18" charset="2"/>
              </a:rPr>
              <a:t> breve</a:t>
            </a:r>
          </a:p>
          <a:p>
            <a:r>
              <a:rPr lang="it-IT" sz="2500" dirty="0">
                <a:latin typeface="Bodoni MT" panose="02070603080606020203" pitchFamily="18" charset="0"/>
                <a:sym typeface="Wingdings 2" panose="05020102010507070707" pitchFamily="18" charset="2"/>
              </a:rPr>
              <a:t> attendibile</a:t>
            </a:r>
          </a:p>
          <a:p>
            <a:endParaRPr lang="it-IT" sz="2500" dirty="0">
              <a:latin typeface="Bodoni MT" panose="02070603080606020203" pitchFamily="18" charset="0"/>
            </a:endParaRPr>
          </a:p>
        </p:txBody>
      </p:sp>
      <p:sp>
        <p:nvSpPr>
          <p:cNvPr id="14" name="CasellaDiTesto 13">
            <a:extLst>
              <a:ext uri="{FF2B5EF4-FFF2-40B4-BE49-F238E27FC236}">
                <a16:creationId xmlns:a16="http://schemas.microsoft.com/office/drawing/2014/main" id="{465515CE-800D-476A-B809-CD1D211E8865}"/>
              </a:ext>
            </a:extLst>
          </p:cNvPr>
          <p:cNvSpPr txBox="1"/>
          <p:nvPr/>
        </p:nvSpPr>
        <p:spPr>
          <a:xfrm>
            <a:off x="827584" y="1844824"/>
            <a:ext cx="7056784" cy="861774"/>
          </a:xfrm>
          <a:prstGeom prst="rect">
            <a:avLst/>
          </a:prstGeom>
          <a:noFill/>
        </p:spPr>
        <p:txBody>
          <a:bodyPr wrap="square" rtlCol="0">
            <a:spAutoFit/>
          </a:bodyPr>
          <a:lstStyle/>
          <a:p>
            <a:pPr algn="ctr"/>
            <a:r>
              <a:rPr lang="it-IT" sz="2500" i="1" dirty="0">
                <a:latin typeface="Bodoni MT" panose="02070603080606020203" pitchFamily="18" charset="0"/>
              </a:rPr>
              <a:t>                                                                               </a:t>
            </a:r>
            <a:endParaRPr lang="it-IT" sz="2500" i="1" dirty="0">
              <a:solidFill>
                <a:srgbClr val="6FDC6A"/>
              </a:solidFill>
              <a:latin typeface="Bodoni MT" panose="02070603080606020203" pitchFamily="18" charset="0"/>
            </a:endParaRPr>
          </a:p>
          <a:p>
            <a:pPr algn="ctr"/>
            <a:r>
              <a:rPr lang="it-IT" sz="2500" dirty="0">
                <a:solidFill>
                  <a:srgbClr val="6FDC6A"/>
                </a:solidFill>
                <a:latin typeface="Bodoni MT" panose="02070603080606020203" pitchFamily="18" charset="0"/>
              </a:rPr>
              <a:t>(</a:t>
            </a:r>
            <a:r>
              <a:rPr lang="it-IT" sz="2500" i="1" dirty="0">
                <a:solidFill>
                  <a:srgbClr val="6FDC6A"/>
                </a:solidFill>
                <a:latin typeface="Bodoni MT" panose="02070603080606020203" pitchFamily="18" charset="0"/>
              </a:rPr>
              <a:t>scrivere</a:t>
            </a:r>
            <a:r>
              <a:rPr lang="it-IT" sz="2500" dirty="0">
                <a:solidFill>
                  <a:srgbClr val="6FDC6A"/>
                </a:solidFill>
                <a:latin typeface="Bodoni MT" panose="02070603080606020203" pitchFamily="18" charset="0"/>
              </a:rPr>
              <a:t> esattamente, </a:t>
            </a:r>
            <a:r>
              <a:rPr lang="it-IT" sz="2500" i="1" dirty="0">
                <a:solidFill>
                  <a:srgbClr val="6FDC6A"/>
                </a:solidFill>
                <a:latin typeface="Bodoni MT" panose="02070603080606020203" pitchFamily="18" charset="0"/>
              </a:rPr>
              <a:t>argomentando</a:t>
            </a:r>
            <a:r>
              <a:rPr lang="it-IT" sz="2500" dirty="0">
                <a:solidFill>
                  <a:srgbClr val="6FDC6A"/>
                </a:solidFill>
                <a:latin typeface="Bodoni MT" panose="02070603080606020203" pitchFamily="18" charset="0"/>
              </a:rPr>
              <a:t> correttamente)</a:t>
            </a:r>
            <a:endParaRPr lang="it-IT" sz="2500" i="1" dirty="0">
              <a:solidFill>
                <a:srgbClr val="6FDC6A"/>
              </a:solidFill>
              <a:latin typeface="Bodoni MT" panose="02070603080606020203" pitchFamily="18" charset="0"/>
            </a:endParaRPr>
          </a:p>
        </p:txBody>
      </p:sp>
      <p:sp>
        <p:nvSpPr>
          <p:cNvPr id="15" name="CasellaDiTesto 14">
            <a:extLst>
              <a:ext uri="{FF2B5EF4-FFF2-40B4-BE49-F238E27FC236}">
                <a16:creationId xmlns:a16="http://schemas.microsoft.com/office/drawing/2014/main" id="{B8420DD1-6012-4135-8B0C-4D9C9C3A288B}"/>
              </a:ext>
            </a:extLst>
          </p:cNvPr>
          <p:cNvSpPr txBox="1"/>
          <p:nvPr/>
        </p:nvSpPr>
        <p:spPr>
          <a:xfrm>
            <a:off x="1043608" y="4218473"/>
            <a:ext cx="3456384" cy="938719"/>
          </a:xfrm>
          <a:prstGeom prst="rect">
            <a:avLst/>
          </a:prstGeom>
          <a:noFill/>
        </p:spPr>
        <p:txBody>
          <a:bodyPr wrap="square" rtlCol="0">
            <a:spAutoFit/>
          </a:bodyPr>
          <a:lstStyle/>
          <a:p>
            <a:pPr algn="r"/>
            <a:endParaRPr lang="it-IT" sz="2500" b="1" i="1" dirty="0">
              <a:solidFill>
                <a:srgbClr val="FFFF00"/>
              </a:solidFill>
              <a:latin typeface="Bodoni MT" panose="02070603080606020203" pitchFamily="18" charset="0"/>
            </a:endParaRPr>
          </a:p>
          <a:p>
            <a:pPr algn="ctr">
              <a:spcBef>
                <a:spcPts val="600"/>
              </a:spcBef>
            </a:pPr>
            <a:r>
              <a:rPr lang="it-IT" sz="2500" i="1" dirty="0" err="1">
                <a:solidFill>
                  <a:srgbClr val="6FDC6A"/>
                </a:solidFill>
                <a:latin typeface="Bodoni MT" panose="02070603080606020203" pitchFamily="18" charset="0"/>
              </a:rPr>
              <a:t>drafting</a:t>
            </a:r>
            <a:r>
              <a:rPr lang="it-IT" sz="2500" i="1" dirty="0">
                <a:solidFill>
                  <a:srgbClr val="6FDC6A"/>
                </a:solidFill>
                <a:latin typeface="Bodoni MT" panose="02070603080606020203" pitchFamily="18" charset="0"/>
              </a:rPr>
              <a:t> </a:t>
            </a:r>
            <a:r>
              <a:rPr lang="it-IT" sz="2500" dirty="0">
                <a:solidFill>
                  <a:srgbClr val="6FDC6A"/>
                </a:solidFill>
                <a:latin typeface="Bodoni MT" panose="02070603080606020203" pitchFamily="18" charset="0"/>
              </a:rPr>
              <a:t>legislativo</a:t>
            </a:r>
            <a:r>
              <a:rPr lang="it-IT" sz="2500" b="1" dirty="0">
                <a:solidFill>
                  <a:srgbClr val="6FDC6A"/>
                </a:solidFill>
                <a:latin typeface="Bodoni MT" panose="02070603080606020203" pitchFamily="18" charset="0"/>
              </a:rPr>
              <a:t> </a:t>
            </a:r>
          </a:p>
        </p:txBody>
      </p:sp>
      <p:sp>
        <p:nvSpPr>
          <p:cNvPr id="2" name="Parentesi graffa chiusa 1">
            <a:extLst>
              <a:ext uri="{FF2B5EF4-FFF2-40B4-BE49-F238E27FC236}">
                <a16:creationId xmlns:a16="http://schemas.microsoft.com/office/drawing/2014/main" id="{AEF85B08-6A7C-40A3-BF0D-C70281422F1F}"/>
              </a:ext>
            </a:extLst>
          </p:cNvPr>
          <p:cNvSpPr/>
          <p:nvPr/>
        </p:nvSpPr>
        <p:spPr>
          <a:xfrm>
            <a:off x="1187624" y="4581128"/>
            <a:ext cx="216024" cy="648072"/>
          </a:xfrm>
          <a:prstGeom prst="rightBrace">
            <a:avLst/>
          </a:prstGeom>
          <a:ln w="28575">
            <a:solidFill>
              <a:srgbClr val="6FDC6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dirty="0"/>
          </a:p>
        </p:txBody>
      </p:sp>
      <p:sp>
        <p:nvSpPr>
          <p:cNvPr id="8" name="CasellaDiTesto 7">
            <a:extLst>
              <a:ext uri="{FF2B5EF4-FFF2-40B4-BE49-F238E27FC236}">
                <a16:creationId xmlns:a16="http://schemas.microsoft.com/office/drawing/2014/main" id="{DF41B749-2BAD-4930-9026-E51933F2670C}"/>
              </a:ext>
            </a:extLst>
          </p:cNvPr>
          <p:cNvSpPr txBox="1"/>
          <p:nvPr/>
        </p:nvSpPr>
        <p:spPr>
          <a:xfrm>
            <a:off x="1763688" y="4794537"/>
            <a:ext cx="7200800" cy="1323439"/>
          </a:xfrm>
          <a:prstGeom prst="rect">
            <a:avLst/>
          </a:prstGeom>
          <a:noFill/>
        </p:spPr>
        <p:txBody>
          <a:bodyPr wrap="square" rtlCol="0">
            <a:spAutoFit/>
          </a:bodyPr>
          <a:lstStyle/>
          <a:p>
            <a:endParaRPr lang="it-IT" sz="2500" b="1" i="1" dirty="0">
              <a:solidFill>
                <a:srgbClr val="FFFF00"/>
              </a:solidFill>
              <a:latin typeface="Bodoni MT" panose="02070603080606020203" pitchFamily="18" charset="0"/>
            </a:endParaRPr>
          </a:p>
          <a:p>
            <a:pPr>
              <a:spcBef>
                <a:spcPts val="600"/>
              </a:spcBef>
            </a:pPr>
            <a:r>
              <a:rPr lang="it-IT" sz="2500" b="1" dirty="0">
                <a:solidFill>
                  <a:srgbClr val="6FDC6A"/>
                </a:solidFill>
                <a:latin typeface="Bodoni MT" panose="02070603080606020203" pitchFamily="18" charset="0"/>
                <a:sym typeface="Wingdings 3" panose="05040102010807070707" pitchFamily="18" charset="2"/>
              </a:rPr>
              <a:t> </a:t>
            </a:r>
            <a:r>
              <a:rPr lang="it-IT" sz="2500" dirty="0">
                <a:solidFill>
                  <a:srgbClr val="6FDC6A"/>
                </a:solidFill>
                <a:latin typeface="Bodoni MT" panose="02070603080606020203" pitchFamily="18" charset="0"/>
              </a:rPr>
              <a:t>testi</a:t>
            </a:r>
            <a:r>
              <a:rPr lang="it-IT" sz="2500" i="1" dirty="0">
                <a:solidFill>
                  <a:srgbClr val="6FDC6A"/>
                </a:solidFill>
                <a:latin typeface="Bodoni MT" panose="02070603080606020203" pitchFamily="18" charset="0"/>
              </a:rPr>
              <a:t> </a:t>
            </a:r>
            <a:r>
              <a:rPr lang="it-IT" sz="2500" dirty="0">
                <a:solidFill>
                  <a:srgbClr val="6FDC6A"/>
                </a:solidFill>
                <a:latin typeface="Bodoni MT" panose="02070603080606020203" pitchFamily="18" charset="0"/>
              </a:rPr>
              <a:t>legislativi inattendibili, e perciò </a:t>
            </a:r>
            <a:r>
              <a:rPr lang="it-IT" sz="2500" i="1" dirty="0">
                <a:solidFill>
                  <a:srgbClr val="6FDC6A"/>
                </a:solidFill>
                <a:latin typeface="Bodoni MT" panose="02070603080606020203" pitchFamily="18" charset="0"/>
              </a:rPr>
              <a:t>scorretti</a:t>
            </a:r>
            <a:r>
              <a:rPr lang="it-IT" sz="2500" dirty="0">
                <a:solidFill>
                  <a:srgbClr val="6FDC6A"/>
                </a:solidFill>
                <a:latin typeface="Bodoni MT" panose="02070603080606020203" pitchFamily="18" charset="0"/>
              </a:rPr>
              <a:t>, sono quelli che creano problemi (esemplificando) di:</a:t>
            </a:r>
          </a:p>
        </p:txBody>
      </p:sp>
    </p:spTree>
    <p:extLst>
      <p:ext uri="{BB962C8B-B14F-4D97-AF65-F5344CB8AC3E}">
        <p14:creationId xmlns:p14="http://schemas.microsoft.com/office/powerpoint/2010/main" val="27633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a:extLst>
              <a:ext uri="{FF2B5EF4-FFF2-40B4-BE49-F238E27FC236}">
                <a16:creationId xmlns:a16="http://schemas.microsoft.com/office/drawing/2014/main" id="{9F2B37C3-CA0C-4A77-9B36-102020BCAA85}"/>
              </a:ext>
            </a:extLst>
          </p:cNvPr>
          <p:cNvSpPr txBox="1"/>
          <p:nvPr/>
        </p:nvSpPr>
        <p:spPr>
          <a:xfrm>
            <a:off x="395536" y="454313"/>
            <a:ext cx="8064896" cy="5555367"/>
          </a:xfrm>
          <a:prstGeom prst="rect">
            <a:avLst/>
          </a:prstGeom>
          <a:noFill/>
        </p:spPr>
        <p:txBody>
          <a:bodyPr wrap="square" rtlCol="0">
            <a:spAutoFit/>
          </a:bodyPr>
          <a:lstStyle/>
          <a:p>
            <a:pPr>
              <a:spcBef>
                <a:spcPts val="600"/>
              </a:spcBef>
            </a:pPr>
            <a:r>
              <a:rPr lang="it-IT" sz="2500" dirty="0">
                <a:solidFill>
                  <a:srgbClr val="6FDC6A"/>
                </a:solidFill>
                <a:latin typeface="Bodoni MT" panose="02070603080606020203" pitchFamily="18" charset="0"/>
                <a:sym typeface="Wingdings 2" panose="05020102010507070707" pitchFamily="18" charset="2"/>
              </a:rPr>
              <a:t> </a:t>
            </a:r>
            <a:r>
              <a:rPr lang="it-IT" sz="2500" dirty="0">
                <a:solidFill>
                  <a:srgbClr val="6FDC6A"/>
                </a:solidFill>
                <a:latin typeface="Bodoni MT" panose="02070603080606020203" pitchFamily="18" charset="0"/>
              </a:rPr>
              <a:t>antinomia</a:t>
            </a:r>
          </a:p>
          <a:p>
            <a:pPr>
              <a:spcBef>
                <a:spcPts val="600"/>
              </a:spcBef>
            </a:pPr>
            <a:r>
              <a:rPr lang="it-IT" sz="2500" dirty="0">
                <a:solidFill>
                  <a:srgbClr val="6FDC6A"/>
                </a:solidFill>
                <a:latin typeface="Bodoni MT" panose="02070603080606020203" pitchFamily="18" charset="0"/>
                <a:sym typeface="Wingdings 2" panose="05020102010507070707" pitchFamily="18" charset="2"/>
              </a:rPr>
              <a:t> </a:t>
            </a:r>
            <a:r>
              <a:rPr lang="it-IT" sz="2500" dirty="0">
                <a:solidFill>
                  <a:srgbClr val="6FDC6A"/>
                </a:solidFill>
                <a:latin typeface="Bodoni MT" panose="02070603080606020203" pitchFamily="18" charset="0"/>
              </a:rPr>
              <a:t>rilevanza e pertinenza (per es. leggi </a:t>
            </a:r>
            <a:r>
              <a:rPr lang="it-IT" sz="2500" i="1" dirty="0">
                <a:solidFill>
                  <a:srgbClr val="6FDC6A"/>
                </a:solidFill>
                <a:latin typeface="Bodoni MT" panose="02070603080606020203" pitchFamily="18" charset="0"/>
              </a:rPr>
              <a:t>omnibus</a:t>
            </a:r>
            <a:r>
              <a:rPr lang="it-IT" sz="2500" dirty="0">
                <a:solidFill>
                  <a:srgbClr val="6FDC6A"/>
                </a:solidFill>
                <a:latin typeface="Bodoni MT" panose="02070603080606020203" pitchFamily="18" charset="0"/>
              </a:rPr>
              <a:t>)</a:t>
            </a:r>
          </a:p>
          <a:p>
            <a:pPr>
              <a:spcBef>
                <a:spcPts val="600"/>
              </a:spcBef>
            </a:pPr>
            <a:r>
              <a:rPr lang="it-IT" sz="2500" dirty="0">
                <a:solidFill>
                  <a:srgbClr val="6FDC6A"/>
                </a:solidFill>
                <a:latin typeface="Bodoni MT" panose="02070603080606020203" pitchFamily="18" charset="0"/>
                <a:sym typeface="Wingdings 2" panose="05020102010507070707" pitchFamily="18" charset="2"/>
              </a:rPr>
              <a:t> </a:t>
            </a:r>
            <a:r>
              <a:rPr lang="it-IT" sz="2500" dirty="0">
                <a:solidFill>
                  <a:srgbClr val="6FDC6A"/>
                </a:solidFill>
                <a:latin typeface="Bodoni MT" panose="02070603080606020203" pitchFamily="18" charset="0"/>
              </a:rPr>
              <a:t>illogicità (per es. nel campo delle definizioni)</a:t>
            </a:r>
          </a:p>
          <a:p>
            <a:pPr algn="ctr">
              <a:spcBef>
                <a:spcPts val="600"/>
              </a:spcBef>
            </a:pPr>
            <a:endParaRPr lang="it-IT" sz="2500" dirty="0">
              <a:solidFill>
                <a:srgbClr val="6FDC6A"/>
              </a:solidFill>
              <a:latin typeface="Bodoni MT" panose="02070603080606020203" pitchFamily="18" charset="0"/>
            </a:endParaRPr>
          </a:p>
          <a:p>
            <a:pPr algn="ctr">
              <a:spcBef>
                <a:spcPts val="600"/>
              </a:spcBef>
            </a:pPr>
            <a:endParaRPr lang="it-IT" sz="2500" dirty="0">
              <a:solidFill>
                <a:srgbClr val="6FDC6A"/>
              </a:solidFill>
              <a:latin typeface="Bodoni MT" panose="02070603080606020203" pitchFamily="18" charset="0"/>
            </a:endParaRPr>
          </a:p>
          <a:p>
            <a:pPr algn="ctr">
              <a:spcBef>
                <a:spcPts val="600"/>
              </a:spcBef>
            </a:pPr>
            <a:r>
              <a:rPr lang="it-IT" sz="2500" dirty="0">
                <a:solidFill>
                  <a:srgbClr val="6FDC6A"/>
                </a:solidFill>
                <a:latin typeface="Bodoni MT" panose="02070603080606020203" pitchFamily="18" charset="0"/>
              </a:rPr>
              <a:t> </a:t>
            </a:r>
          </a:p>
          <a:p>
            <a:r>
              <a:rPr lang="it-IT" sz="2500" b="1" dirty="0">
                <a:solidFill>
                  <a:srgbClr val="FFFF00"/>
                </a:solidFill>
                <a:latin typeface="Bodoni MT" panose="02070603080606020203" pitchFamily="18" charset="0"/>
              </a:rPr>
              <a:t>Legge 19 febbraio 1989 nr. 56 (Ordinamento della professione di psicologo)</a:t>
            </a:r>
          </a:p>
          <a:p>
            <a:pPr>
              <a:spcBef>
                <a:spcPts val="600"/>
              </a:spcBef>
            </a:pPr>
            <a:r>
              <a:rPr lang="it-IT" sz="2500" dirty="0">
                <a:latin typeface="Bodoni MT" panose="02070603080606020203" pitchFamily="18" charset="0"/>
              </a:rPr>
              <a:t>art. 1 – </a:t>
            </a:r>
            <a:r>
              <a:rPr lang="it-IT" sz="2500" i="1" dirty="0">
                <a:latin typeface="Bodoni MT" panose="02070603080606020203" pitchFamily="18" charset="0"/>
              </a:rPr>
              <a:t>Definizione della professione di psicologo</a:t>
            </a:r>
            <a:endParaRPr lang="it-IT" sz="2500" dirty="0">
              <a:latin typeface="Bodoni MT" panose="02070603080606020203" pitchFamily="18" charset="0"/>
            </a:endParaRPr>
          </a:p>
          <a:p>
            <a:r>
              <a:rPr lang="it-IT" sz="2500" dirty="0">
                <a:latin typeface="Bodoni MT" panose="02070603080606020203" pitchFamily="18" charset="0"/>
              </a:rPr>
              <a:t>La professione di </a:t>
            </a:r>
            <a:r>
              <a:rPr lang="it-IT" sz="2500" i="1" dirty="0">
                <a:solidFill>
                  <a:srgbClr val="FFFF00"/>
                </a:solidFill>
                <a:latin typeface="Bodoni MT" panose="02070603080606020203" pitchFamily="18" charset="0"/>
              </a:rPr>
              <a:t>psicologo</a:t>
            </a:r>
            <a:r>
              <a:rPr lang="it-IT" sz="2500" dirty="0">
                <a:latin typeface="Bodoni MT" panose="02070603080606020203" pitchFamily="18" charset="0"/>
              </a:rPr>
              <a:t> comprende l’uso degli strumenti conoscitivi e di intervento per la prevenzione, la diagnosi, le attività di abilitazione-riabilitazione e di sostegno </a:t>
            </a:r>
            <a:r>
              <a:rPr lang="it-IT" sz="2500" i="1" dirty="0">
                <a:solidFill>
                  <a:srgbClr val="FFFF00"/>
                </a:solidFill>
                <a:latin typeface="Bodoni MT" panose="02070603080606020203" pitchFamily="18" charset="0"/>
              </a:rPr>
              <a:t>in ambito psicologico</a:t>
            </a:r>
            <a:r>
              <a:rPr lang="it-IT" sz="2500" dirty="0">
                <a:latin typeface="Bodoni MT" panose="02070603080606020203" pitchFamily="18" charset="0"/>
              </a:rPr>
              <a:t> rivolte alla persona.</a:t>
            </a:r>
          </a:p>
        </p:txBody>
      </p:sp>
      <p:cxnSp>
        <p:nvCxnSpPr>
          <p:cNvPr id="7" name="Connettore 2 6">
            <a:extLst>
              <a:ext uri="{FF2B5EF4-FFF2-40B4-BE49-F238E27FC236}">
                <a16:creationId xmlns:a16="http://schemas.microsoft.com/office/drawing/2014/main" id="{EC1F22E4-351A-44B8-A44B-37BF7206BEAC}"/>
              </a:ext>
            </a:extLst>
          </p:cNvPr>
          <p:cNvCxnSpPr>
            <a:cxnSpLocks/>
          </p:cNvCxnSpPr>
          <p:nvPr/>
        </p:nvCxnSpPr>
        <p:spPr>
          <a:xfrm>
            <a:off x="5724128" y="1844824"/>
            <a:ext cx="0" cy="1224136"/>
          </a:xfrm>
          <a:prstGeom prst="straightConnector1">
            <a:avLst/>
          </a:prstGeom>
          <a:ln w="38100">
            <a:solidFill>
              <a:srgbClr val="6FDC6A"/>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9038144"/>
      </p:ext>
    </p:extLst>
  </p:cSld>
  <p:clrMapOvr>
    <a:masterClrMapping/>
  </p:clrMapOvr>
</p:sld>
</file>

<file path=ppt/theme/theme1.xml><?xml version="1.0" encoding="utf-8"?>
<a:theme xmlns:a="http://schemas.openxmlformats.org/drawingml/2006/main" name="Tecnologia">
  <a:themeElements>
    <a:clrScheme name="Tecnologia">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nologia">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nologia">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0</TotalTime>
  <Words>1453</Words>
  <Application>Microsoft Office PowerPoint</Application>
  <PresentationFormat>Presentazione su schermo (4:3)</PresentationFormat>
  <Paragraphs>145</Paragraphs>
  <Slides>18</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18</vt:i4>
      </vt:variant>
    </vt:vector>
  </HeadingPairs>
  <TitlesOfParts>
    <vt:vector size="26" baseType="lpstr">
      <vt:lpstr>Arial</vt:lpstr>
      <vt:lpstr>Bodoni MT</vt:lpstr>
      <vt:lpstr>Calibri</vt:lpstr>
      <vt:lpstr>Franklin Gothic Book</vt:lpstr>
      <vt:lpstr>Times New Roman</vt:lpstr>
      <vt:lpstr>Wingdings 2</vt:lpstr>
      <vt:lpstr>Wingdings 3</vt:lpstr>
      <vt:lpstr>Tecnologia</vt:lpstr>
      <vt:lpstr>La dimensione retorica    nella scrittura delle norme</vt:lpstr>
      <vt:lpstr>Retorica e deliberazione</vt:lpstr>
      <vt:lpstr>Retorica e deliberazione</vt:lpstr>
      <vt:lpstr>Retorica e diritto oggi:  un rapporto normalmente a posteriori</vt:lpstr>
      <vt:lpstr>Che cos’è la retorica (antica)?</vt:lpstr>
      <vt:lpstr>Presentazione standard di PowerPoint</vt:lpstr>
      <vt:lpstr>I tre grandi capitoli di fondo della retorica classica</vt:lpstr>
      <vt:lpstr>L’inventio, ovvero dell’inventiva del legislatore tra ieri e oggi</vt:lpstr>
      <vt:lpstr>Presentazione standard di PowerPoint</vt:lpstr>
      <vt:lpstr>La dispositio, tra paratesto e organizzazione dei contenuti</vt:lpstr>
      <vt:lpstr>Presentazione standard di PowerPoint</vt:lpstr>
      <vt:lpstr>Presentazione standard di PowerPoint</vt:lpstr>
      <vt:lpstr>Presentazione standard di PowerPoint</vt:lpstr>
      <vt:lpstr>L’elocutio, ovvero del difficile connu-bio tra semplicità e precisione</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Arte della parola  e impostazione (antica) della difesa penale</dc:title>
  <dc:creator>Utente</dc:creator>
  <cp:lastModifiedBy>Mjbk</cp:lastModifiedBy>
  <cp:revision>64</cp:revision>
  <dcterms:created xsi:type="dcterms:W3CDTF">2020-02-19T21:11:19Z</dcterms:created>
  <dcterms:modified xsi:type="dcterms:W3CDTF">2021-11-01T16:53:34Z</dcterms:modified>
</cp:coreProperties>
</file>