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9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29">
          <p15:clr>
            <a:srgbClr val="A4A3A4"/>
          </p15:clr>
        </p15:guide>
        <p15:guide id="2" orient="horz" pos="255">
          <p15:clr>
            <a:srgbClr val="A4A3A4"/>
          </p15:clr>
        </p15:guide>
        <p15:guide id="3" orient="horz" pos="958">
          <p15:clr>
            <a:srgbClr val="A4A3A4"/>
          </p15:clr>
        </p15:guide>
        <p15:guide id="4" orient="horz" pos="4065">
          <p15:clr>
            <a:srgbClr val="A4A3A4"/>
          </p15:clr>
        </p15:guide>
        <p15:guide id="5" orient="horz" pos="4110">
          <p15:clr>
            <a:srgbClr val="A4A3A4"/>
          </p15:clr>
        </p15:guide>
        <p15:guide id="6" orient="horz" pos="142">
          <p15:clr>
            <a:srgbClr val="A4A3A4"/>
          </p15:clr>
        </p15:guide>
        <p15:guide id="7" orient="horz" pos="4178">
          <p15:clr>
            <a:srgbClr val="A4A3A4"/>
          </p15:clr>
        </p15:guide>
        <p15:guide id="8" pos="272">
          <p15:clr>
            <a:srgbClr val="A4A3A4"/>
          </p15:clr>
        </p15:guide>
        <p15:guide id="9" pos="5488">
          <p15:clr>
            <a:srgbClr val="A4A3A4"/>
          </p15:clr>
        </p15:guide>
        <p15:guide id="10" pos="2880">
          <p15:clr>
            <a:srgbClr val="A4A3A4"/>
          </p15:clr>
        </p15:guide>
        <p15:guide id="11" pos="2835">
          <p15:clr>
            <a:srgbClr val="A4A3A4"/>
          </p15:clr>
        </p15:guide>
        <p15:guide id="12" pos="2925">
          <p15:clr>
            <a:srgbClr val="A4A3A4"/>
          </p15:clr>
        </p15:guide>
        <p15:guide id="13" pos="3288">
          <p15:clr>
            <a:srgbClr val="A4A3A4"/>
          </p15:clr>
        </p15:guide>
        <p15:guide id="14" pos="3379">
          <p15:clr>
            <a:srgbClr val="A4A3A4"/>
          </p15:clr>
        </p15:guide>
        <p15:guide id="15" pos="3719">
          <p15:clr>
            <a:srgbClr val="A4A3A4"/>
          </p15:clr>
        </p15:guide>
        <p15:guide id="16" pos="3810">
          <p15:clr>
            <a:srgbClr val="A4A3A4"/>
          </p15:clr>
        </p15:guide>
        <p15:guide id="17" pos="4173">
          <p15:clr>
            <a:srgbClr val="A4A3A4"/>
          </p15:clr>
        </p15:guide>
        <p15:guide id="18" pos="4263">
          <p15:clr>
            <a:srgbClr val="A4A3A4"/>
          </p15:clr>
        </p15:guide>
        <p15:guide id="19" pos="4604">
          <p15:clr>
            <a:srgbClr val="A4A3A4"/>
          </p15:clr>
        </p15:guide>
        <p15:guide id="20" pos="4694">
          <p15:clr>
            <a:srgbClr val="A4A3A4"/>
          </p15:clr>
        </p15:guide>
        <p15:guide id="21" pos="5057">
          <p15:clr>
            <a:srgbClr val="A4A3A4"/>
          </p15:clr>
        </p15:guide>
        <p15:guide id="22" pos="5148">
          <p15:clr>
            <a:srgbClr val="A4A3A4"/>
          </p15:clr>
        </p15:guide>
        <p15:guide id="23" pos="2472">
          <p15:clr>
            <a:srgbClr val="A4A3A4"/>
          </p15:clr>
        </p15:guide>
        <p15:guide id="24" pos="2381">
          <p15:clr>
            <a:srgbClr val="A4A3A4"/>
          </p15:clr>
        </p15:guide>
        <p15:guide id="25" pos="2041">
          <p15:clr>
            <a:srgbClr val="A4A3A4"/>
          </p15:clr>
        </p15:guide>
        <p15:guide id="26" pos="1950">
          <p15:clr>
            <a:srgbClr val="A4A3A4"/>
          </p15:clr>
        </p15:guide>
        <p15:guide id="27" pos="1587">
          <p15:clr>
            <a:srgbClr val="A4A3A4"/>
          </p15:clr>
        </p15:guide>
        <p15:guide id="28" pos="1497">
          <p15:clr>
            <a:srgbClr val="A4A3A4"/>
          </p15:clr>
        </p15:guide>
        <p15:guide id="29" pos="1156">
          <p15:clr>
            <a:srgbClr val="A4A3A4"/>
          </p15:clr>
        </p15:guide>
        <p15:guide id="30" pos="1066">
          <p15:clr>
            <a:srgbClr val="A4A3A4"/>
          </p15:clr>
        </p15:guide>
        <p15:guide id="31" pos="703">
          <p15:clr>
            <a:srgbClr val="A4A3A4"/>
          </p15:clr>
        </p15:guide>
        <p15:guide id="32" pos="612">
          <p15:clr>
            <a:srgbClr val="A4A3A4"/>
          </p15:clr>
        </p15:guide>
        <p15:guide id="33" pos="136">
          <p15:clr>
            <a:srgbClr val="A4A3A4"/>
          </p15:clr>
        </p15:guide>
        <p15:guide id="34" pos="56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  <a:srgbClr val="006E6E"/>
    <a:srgbClr val="BEC3C8"/>
    <a:srgbClr val="EB829B"/>
    <a:srgbClr val="D20537"/>
    <a:srgbClr val="8C9196"/>
    <a:srgbClr val="2D373C"/>
    <a:srgbClr val="1EA5A5"/>
    <a:srgbClr val="A5D7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79" autoAdjust="0"/>
    <p:restoredTop sz="94660"/>
  </p:normalViewPr>
  <p:slideViewPr>
    <p:cSldViewPr showGuides="1">
      <p:cViewPr varScale="1">
        <p:scale>
          <a:sx n="80" d="100"/>
          <a:sy n="80" d="100"/>
        </p:scale>
        <p:origin x="1709" y="48"/>
      </p:cViewPr>
      <p:guideLst>
        <p:guide orient="horz" pos="3929"/>
        <p:guide orient="horz" pos="255"/>
        <p:guide orient="horz" pos="958"/>
        <p:guide orient="horz" pos="4065"/>
        <p:guide orient="horz" pos="4110"/>
        <p:guide orient="horz" pos="142"/>
        <p:guide orient="horz" pos="4178"/>
        <p:guide pos="272"/>
        <p:guide pos="5488"/>
        <p:guide pos="2880"/>
        <p:guide pos="2835"/>
        <p:guide pos="2925"/>
        <p:guide pos="3288"/>
        <p:guide pos="3379"/>
        <p:guide pos="3719"/>
        <p:guide pos="3810"/>
        <p:guide pos="4173"/>
        <p:guide pos="4263"/>
        <p:guide pos="4604"/>
        <p:guide pos="4694"/>
        <p:guide pos="5057"/>
        <p:guide pos="5148"/>
        <p:guide pos="2472"/>
        <p:guide pos="2381"/>
        <p:guide pos="2041"/>
        <p:guide pos="1950"/>
        <p:guide pos="1587"/>
        <p:guide pos="1497"/>
        <p:guide pos="1156"/>
        <p:guide pos="1066"/>
        <p:guide pos="703"/>
        <p:guide pos="612"/>
        <p:guide pos="136"/>
        <p:guide pos="56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84FEB8E-57CB-43C0-BEF7-4F4116A5252C}" type="datetimeFigureOut">
              <a:rPr lang="de-CH" smtClean="0"/>
              <a:t>01.11.2021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A53D58F-CC03-47C4-AC79-D3C984A61519}" type="slidenum">
              <a:rPr lang="de-CH" smtClean="0"/>
              <a:t>‹N›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783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53D58F-CC03-47C4-AC79-D3C984A61519}" type="slidenum">
              <a:rPr lang="de-CH" smtClean="0"/>
              <a:t>16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55079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225423"/>
            <a:ext cx="8928100" cy="489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 dirty="0" err="1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1550" y="1376363"/>
            <a:ext cx="7772400" cy="1044526"/>
          </a:xfrm>
        </p:spPr>
        <p:txBody>
          <a:bodyPr/>
          <a:lstStyle>
            <a:lvl1pPr>
              <a:lnSpc>
                <a:spcPts val="4000"/>
              </a:lnSpc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971550" y="2564904"/>
            <a:ext cx="6800850" cy="324036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/>
              <a:t>Autor, DD.MM.YY</a:t>
            </a:r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51" y="382946"/>
            <a:ext cx="1628546" cy="568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675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Titel Vortrag, Autor, DD.MM.YY  </a:t>
            </a:r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‹N›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1834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225425"/>
            <a:ext cx="8928100" cy="27717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 dirty="0" err="1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71550" y="1376363"/>
            <a:ext cx="7772400" cy="1044526"/>
          </a:xfrm>
        </p:spPr>
        <p:txBody>
          <a:bodyPr/>
          <a:lstStyle>
            <a:lvl1pPr>
              <a:lnSpc>
                <a:spcPts val="4000"/>
              </a:lnSpc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de-CH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971550" y="2564904"/>
            <a:ext cx="6800850" cy="324036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dirty="0"/>
              <a:t>Autor, DD.MM.YY</a:t>
            </a:r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51" y="382946"/>
            <a:ext cx="1628546" cy="568757"/>
          </a:xfrm>
          <a:prstGeom prst="rect">
            <a:avLst/>
          </a:prstGeom>
        </p:spPr>
      </p:pic>
      <p:sp>
        <p:nvSpPr>
          <p:cNvPr id="12" name="Bildplatzhalter 11"/>
          <p:cNvSpPr>
            <a:spLocks noGrp="1"/>
          </p:cNvSpPr>
          <p:nvPr>
            <p:ph type="pic" sz="quarter" idx="10"/>
          </p:nvPr>
        </p:nvSpPr>
        <p:spPr>
          <a:xfrm>
            <a:off x="215900" y="2997200"/>
            <a:ext cx="8712200" cy="3635375"/>
          </a:xfrm>
        </p:spPr>
        <p:txBody>
          <a:bodyPr/>
          <a:lstStyle/>
          <a:p>
            <a:r>
              <a:rPr lang="it-IT"/>
              <a:t>Fare clic sull'icona per inserire un'immagine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2409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ts val="2200"/>
              </a:lnSpc>
              <a:defRPr/>
            </a:lvl1pPr>
            <a:lvl2pPr>
              <a:lnSpc>
                <a:spcPts val="2200"/>
              </a:lnSpc>
              <a:defRPr/>
            </a:lvl2pPr>
            <a:lvl3pPr>
              <a:lnSpc>
                <a:spcPts val="2200"/>
              </a:lnSpc>
              <a:defRPr/>
            </a:lvl3pPr>
            <a:lvl4pPr>
              <a:lnSpc>
                <a:spcPts val="2200"/>
              </a:lnSpc>
              <a:defRPr/>
            </a:lvl4pPr>
            <a:lvl5pPr>
              <a:lnSpc>
                <a:spcPts val="2200"/>
              </a:lnSpc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Titel Vortrag, Autor, DD.MM.YY  </a:t>
            </a:r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‹N›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31685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Le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Titel Vortrag, Autor, DD.MM.YY  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‹N›</a:t>
            </a:fld>
            <a:endParaRPr lang="de-CH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431800" y="1520824"/>
            <a:ext cx="6192838" cy="3960000"/>
          </a:xfrm>
        </p:spPr>
        <p:txBody>
          <a:bodyPr/>
          <a:lstStyle/>
          <a:p>
            <a:r>
              <a:rPr lang="it-IT"/>
              <a:t>Fare clic sull'icona per inserire un'immagine</a:t>
            </a:r>
            <a:endParaRPr lang="de-CH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6767513" y="1520825"/>
            <a:ext cx="1944687" cy="471646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1534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Titel Vortrag, Autor, DD.MM.YY  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‹N›</a:t>
            </a:fld>
            <a:endParaRPr lang="de-CH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431799" y="1520824"/>
            <a:ext cx="4068763" cy="2592000"/>
          </a:xfrm>
        </p:spPr>
        <p:txBody>
          <a:bodyPr/>
          <a:lstStyle/>
          <a:p>
            <a:r>
              <a:rPr lang="it-IT"/>
              <a:t>Fare clic sull'icona per inserire un'immagine</a:t>
            </a:r>
            <a:endParaRPr lang="de-CH"/>
          </a:p>
        </p:txBody>
      </p:sp>
      <p:sp>
        <p:nvSpPr>
          <p:cNvPr id="8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643437" y="1520825"/>
            <a:ext cx="4068763" cy="2592000"/>
          </a:xfrm>
        </p:spPr>
        <p:txBody>
          <a:bodyPr/>
          <a:lstStyle/>
          <a:p>
            <a:r>
              <a:rPr lang="it-IT"/>
              <a:t>Fare clic sull'icona per inserire un'immagine</a:t>
            </a:r>
            <a:endParaRPr lang="de-CH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5"/>
          </p:nvPr>
        </p:nvSpPr>
        <p:spPr>
          <a:xfrm>
            <a:off x="431800" y="4221088"/>
            <a:ext cx="4068763" cy="183618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CH" dirty="0"/>
          </a:p>
        </p:txBody>
      </p:sp>
      <p:sp>
        <p:nvSpPr>
          <p:cNvPr id="10" name="Textplatzhalter 8"/>
          <p:cNvSpPr>
            <a:spLocks noGrp="1"/>
          </p:cNvSpPr>
          <p:nvPr>
            <p:ph type="body" sz="quarter" idx="16"/>
          </p:nvPr>
        </p:nvSpPr>
        <p:spPr>
          <a:xfrm>
            <a:off x="4643437" y="4221088"/>
            <a:ext cx="4068763" cy="183618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6359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Titel Vortrag, Autor, DD.MM.YY  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‹N›</a:t>
            </a:fld>
            <a:endParaRPr lang="de-CH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431800" y="1520824"/>
            <a:ext cx="2663826" cy="3276000"/>
          </a:xfrm>
        </p:spPr>
        <p:txBody>
          <a:bodyPr/>
          <a:lstStyle/>
          <a:p>
            <a:r>
              <a:rPr lang="it-IT"/>
              <a:t>Fare clic sull'icona per inserire un'immagine</a:t>
            </a:r>
            <a:endParaRPr lang="de-CH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5"/>
          </p:nvPr>
        </p:nvSpPr>
        <p:spPr>
          <a:xfrm>
            <a:off x="431800" y="4901714"/>
            <a:ext cx="2663825" cy="115555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CH" dirty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6"/>
          </p:nvPr>
        </p:nvSpPr>
        <p:spPr>
          <a:xfrm>
            <a:off x="3240088" y="1520825"/>
            <a:ext cx="2663826" cy="3276000"/>
          </a:xfrm>
        </p:spPr>
        <p:txBody>
          <a:bodyPr/>
          <a:lstStyle/>
          <a:p>
            <a:r>
              <a:rPr lang="it-IT"/>
              <a:t>Fare clic sull'icona per inserire un'immagine</a:t>
            </a:r>
            <a:endParaRPr lang="de-CH"/>
          </a:p>
        </p:txBody>
      </p:sp>
      <p:sp>
        <p:nvSpPr>
          <p:cNvPr id="12" name="Textplatzhalter 8"/>
          <p:cNvSpPr>
            <a:spLocks noGrp="1"/>
          </p:cNvSpPr>
          <p:nvPr>
            <p:ph type="body" sz="quarter" idx="17"/>
          </p:nvPr>
        </p:nvSpPr>
        <p:spPr>
          <a:xfrm>
            <a:off x="3240088" y="4901715"/>
            <a:ext cx="2663825" cy="115555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CH" dirty="0"/>
          </a:p>
        </p:txBody>
      </p:sp>
      <p:sp>
        <p:nvSpPr>
          <p:cNvPr id="13" name="Bildplatzhalter 6"/>
          <p:cNvSpPr>
            <a:spLocks noGrp="1"/>
          </p:cNvSpPr>
          <p:nvPr>
            <p:ph type="pic" sz="quarter" idx="18"/>
          </p:nvPr>
        </p:nvSpPr>
        <p:spPr>
          <a:xfrm>
            <a:off x="6048374" y="1524273"/>
            <a:ext cx="2663826" cy="3276000"/>
          </a:xfrm>
        </p:spPr>
        <p:txBody>
          <a:bodyPr/>
          <a:lstStyle/>
          <a:p>
            <a:r>
              <a:rPr lang="it-IT"/>
              <a:t>Fare clic sull'icona per inserire un'immagine</a:t>
            </a:r>
            <a:endParaRPr lang="de-CH"/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9"/>
          </p:nvPr>
        </p:nvSpPr>
        <p:spPr>
          <a:xfrm>
            <a:off x="6048374" y="4905163"/>
            <a:ext cx="2663825" cy="1155553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65054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(gro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Titel Vortrag, Autor, DD.MM.YY  </a:t>
            </a:r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‹N›</a:t>
            </a:fld>
            <a:endParaRPr lang="de-CH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431800" y="404813"/>
            <a:ext cx="8280400" cy="5112000"/>
          </a:xfrm>
        </p:spPr>
        <p:txBody>
          <a:bodyPr/>
          <a:lstStyle/>
          <a:p>
            <a:r>
              <a:rPr lang="it-IT"/>
              <a:t>Fare clic sull'icona per inserire un'immagine</a:t>
            </a:r>
            <a:endParaRPr lang="de-CH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431801" y="5625244"/>
            <a:ext cx="8280400" cy="61204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01246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(Vollfläch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it-IT"/>
              <a:t>Fare clic sull'icona per inserire un'immagine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0528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de-CH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CH"/>
              <a:t>Titel Vortrag, Autor, DD.MM.YY  </a:t>
            </a:r>
            <a:endParaRPr lang="de-CH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‹N›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03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31800" y="404813"/>
            <a:ext cx="8280400" cy="75593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CH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32000" y="1520826"/>
            <a:ext cx="8280200" cy="47164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dirty="0"/>
              <a:t>Textmasterformat bearbeiten</a:t>
            </a:r>
          </a:p>
          <a:p>
            <a:pPr lvl="1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  <a:p>
            <a:pPr lvl="3"/>
            <a:r>
              <a:rPr lang="de-CH" dirty="0"/>
              <a:t>Vierte Ebene</a:t>
            </a:r>
          </a:p>
          <a:p>
            <a:pPr lvl="4"/>
            <a:r>
              <a:rPr lang="de-CH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31800" y="6524626"/>
            <a:ext cx="2159000" cy="180000"/>
          </a:xfrm>
          <a:prstGeom prst="rect">
            <a:avLst/>
          </a:prstGeom>
        </p:spPr>
        <p:txBody>
          <a:bodyPr vert="horz" lIns="0" tIns="21600" rIns="0" bIns="0" rtlCol="0" anchor="t" anchorCtr="0"/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de-CH" dirty="0"/>
              <a:t>Titel Vortrag, Autor, DD.MM.YY  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6660232" y="6525344"/>
            <a:ext cx="1908212" cy="180000"/>
          </a:xfrm>
          <a:prstGeom prst="rect">
            <a:avLst/>
          </a:prstGeom>
        </p:spPr>
        <p:txBody>
          <a:bodyPr vert="horz" lIns="0" tIns="21600" rIns="0" bIns="0" rtlCol="0" anchor="t" anchorCtr="0"/>
          <a:lstStyle>
            <a:lvl1pPr algn="ctr">
              <a:defRPr sz="600" b="1">
                <a:solidFill>
                  <a:schemeClr val="tx1"/>
                </a:solidFill>
              </a:defRPr>
            </a:lvl1pPr>
          </a:lstStyle>
          <a:p>
            <a:pPr algn="r"/>
            <a:r>
              <a:rPr lang="de-CH" dirty="0"/>
              <a:t>Universität Basel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68444" y="6525344"/>
            <a:ext cx="143756" cy="180000"/>
          </a:xfrm>
          <a:prstGeom prst="rect">
            <a:avLst/>
          </a:prstGeom>
        </p:spPr>
        <p:txBody>
          <a:bodyPr vert="horz" lIns="0" tIns="21600" rIns="0" bIns="0" rtlCol="0" anchor="t" anchorCtr="0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fld id="{B3811826-9277-4232-A2B5-17D05DFC7392}" type="slidenum">
              <a:rPr lang="de-CH" smtClean="0"/>
              <a:pPr/>
              <a:t>‹N›</a:t>
            </a:fld>
            <a:endParaRPr lang="de-CH" dirty="0"/>
          </a:p>
        </p:txBody>
      </p:sp>
      <p:cxnSp>
        <p:nvCxnSpPr>
          <p:cNvPr id="10" name="Gerade Verbindung 9"/>
          <p:cNvCxnSpPr/>
          <p:nvPr/>
        </p:nvCxnSpPr>
        <p:spPr>
          <a:xfrm>
            <a:off x="432000" y="6453188"/>
            <a:ext cx="82802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50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54" r:id="rId9"/>
    <p:sldLayoutId id="2147483655" r:id="rId10"/>
  </p:sldLayoutIdLst>
  <p:hf hdr="0"/>
  <p:txStyles>
    <p:titleStyle>
      <a:lvl1pPr algn="l" defTabSz="914400" rtl="0" eaLnBrk="1" latinLnBrk="0" hangingPunct="1">
        <a:lnSpc>
          <a:spcPts val="2500"/>
        </a:lnSpc>
        <a:spcBef>
          <a:spcPct val="0"/>
        </a:spcBef>
        <a:buNone/>
        <a:defRPr sz="23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80000" indent="-180000" algn="l" defTabSz="914400" rtl="0" eaLnBrk="1" latinLnBrk="0" hangingPunct="1">
        <a:spcBef>
          <a:spcPts val="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000" algn="l" defTabSz="914400" rtl="0" eaLnBrk="1" latinLnBrk="0" hangingPunct="1">
        <a:spcBef>
          <a:spcPts val="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000" algn="l" defTabSz="914400" rtl="0" eaLnBrk="1" latinLnBrk="0" hangingPunct="1">
        <a:spcBef>
          <a:spcPts val="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latinLnBrk="0" hangingPunct="1">
        <a:spcBef>
          <a:spcPts val="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lalinguadeldiritto.unipv.it/Documenti/Parole_giuste.pdf" TargetMode="External"/><Relationship Id="rId2" Type="http://schemas.openxmlformats.org/officeDocument/2006/relationships/hyperlink" Target="http://lalinguadeldiritto.unipv.it/Documenti/Linguaggio_giuridico.pdf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nazionale.it/opinione/tullio-de-mauro/2016/12/23/il-nuovo-vocabolario-di-base-della-lingua-italian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view/progettoitistch/home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starts.units.it/bitstream/10077/9133/1/RealizzazioniTestualiIbride.pdf" TargetMode="External"/><Relationship Id="rId2" Type="http://schemas.openxmlformats.org/officeDocument/2006/relationships/hyperlink" Target="https://giscel.it/wp-content/uploads/2018/08/ITALIANO-OLTRE-1999-n.-4.pdf" TargetMode="Externa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8174375" cy="1044526"/>
          </a:xfrm>
        </p:spPr>
        <p:txBody>
          <a:bodyPr/>
          <a:lstStyle/>
          <a:p>
            <a:r>
              <a:rPr lang="it-IT" dirty="0"/>
              <a:t>Ricerche basilesi sull’italiano istituzionale svizzero: assi di ricerca e primi risultati</a:t>
            </a:r>
            <a:br>
              <a:rPr lang="it-IT" dirty="0"/>
            </a:br>
            <a:r>
              <a:rPr lang="it-IT" sz="2000" b="0" dirty="0"/>
              <a:t>Incontro di studio </a:t>
            </a:r>
            <a:r>
              <a:rPr lang="it-IT" sz="2000" b="0" i="1" dirty="0"/>
              <a:t>L’italiano federale sotto la lente accademica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55576" y="3717032"/>
            <a:ext cx="6800850" cy="324036"/>
          </a:xfrm>
        </p:spPr>
        <p:txBody>
          <a:bodyPr/>
          <a:lstStyle/>
          <a:p>
            <a:r>
              <a:rPr lang="de-CH" dirty="0"/>
              <a:t>Bellinzona, 21 </a:t>
            </a:r>
            <a:r>
              <a:rPr lang="de-CH" dirty="0" err="1"/>
              <a:t>ottobre</a:t>
            </a:r>
            <a:r>
              <a:rPr lang="de-CH" dirty="0"/>
              <a:t> 2021</a:t>
            </a:r>
          </a:p>
          <a:p>
            <a:endParaRPr lang="de-CH" dirty="0"/>
          </a:p>
          <a:p>
            <a:r>
              <a:rPr lang="de-CH" dirty="0"/>
              <a:t>Angela Ferrari (</a:t>
            </a:r>
            <a:r>
              <a:rPr lang="de-CH" dirty="0" err="1"/>
              <a:t>Università</a:t>
            </a:r>
            <a:r>
              <a:rPr lang="de-CH" dirty="0"/>
              <a:t> di Basilea)</a:t>
            </a:r>
          </a:p>
        </p:txBody>
      </p:sp>
    </p:spTree>
    <p:extLst>
      <p:ext uri="{BB962C8B-B14F-4D97-AF65-F5344CB8AC3E}">
        <p14:creationId xmlns:p14="http://schemas.microsoft.com/office/powerpoint/2010/main" val="96454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5576" y="2132856"/>
            <a:ext cx="7632848" cy="5076539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it-IT" sz="2000" dirty="0">
                <a:ea typeface="Yu Mincho" panose="02020400000000000000" pitchFamily="18" charset="-128"/>
                <a:cs typeface="Times New Roman" panose="02020603050405020304" pitchFamily="18" charset="0"/>
              </a:rPr>
              <a:t>La Costituzione svizzera attuale e la Costituzione del 1874. La prospettiva testuale e la prospettiva lessicale-terminologica.</a:t>
            </a:r>
            <a:endParaRPr lang="it-IT" sz="2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31800" y="6524626"/>
            <a:ext cx="2628032" cy="333374"/>
          </a:xfrm>
        </p:spPr>
        <p:txBody>
          <a:bodyPr/>
          <a:lstStyle/>
          <a:p>
            <a:r>
              <a:rPr lang="it-IT" dirty="0"/>
              <a:t>Angela Ferrari, </a:t>
            </a:r>
            <a:r>
              <a:rPr lang="it-IT" i="1" dirty="0"/>
              <a:t>Ricerche basilesi sull’italiano istituzionale svizzero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10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159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5251" y="1357499"/>
            <a:ext cx="7855181" cy="5076539"/>
          </a:xfrm>
        </p:spPr>
        <p:txBody>
          <a:bodyPr/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/>
              <a:t>La lingua giudiziaria: le sentenze in lingua italiana pronunciate a livello federale, nel Cantone Ticino e nel Cantone Grigioni;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/>
              <a:t>I dibattiti parlamentari in Svizzera e in Italia;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/>
              <a:t>I discorsi dei Presidenti svizzeri in occasione del Capodanno;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/>
              <a:t>I comunicati stampa (Berna, Bellinzona, </a:t>
            </a:r>
            <a:r>
              <a:rPr lang="it-IT" sz="2000" dirty="0" err="1"/>
              <a:t>Coira</a:t>
            </a:r>
            <a:r>
              <a:rPr lang="it-IT" sz="2000" dirty="0"/>
              <a:t>);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/>
              <a:t>Le spiegazioni del Consiglio federale sulle votazioni;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/>
              <a:t>I siti della Confederazione, del Cantone Ticino e del Cantone Grigioni.</a:t>
            </a:r>
          </a:p>
          <a:p>
            <a:pPr algn="just">
              <a:lnSpc>
                <a:spcPct val="150000"/>
              </a:lnSpc>
            </a:pPr>
            <a:endParaRPr lang="it-IT" sz="2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31800" y="6524626"/>
            <a:ext cx="2628032" cy="333374"/>
          </a:xfrm>
        </p:spPr>
        <p:txBody>
          <a:bodyPr/>
          <a:lstStyle/>
          <a:p>
            <a:r>
              <a:rPr lang="it-IT" dirty="0"/>
              <a:t>Angela Ferrari, </a:t>
            </a:r>
            <a:r>
              <a:rPr lang="it-IT" i="1" dirty="0"/>
              <a:t>Ricerche basilesi sull’italiano istituzionale svizzero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11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89161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5576" y="2420888"/>
            <a:ext cx="7632848" cy="5076539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it-IT" sz="2200" dirty="0"/>
              <a:t>I discorsi dei Presidenti svizzeri in occasione del Capodanno.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31800" y="6524626"/>
            <a:ext cx="2628032" cy="333374"/>
          </a:xfrm>
        </p:spPr>
        <p:txBody>
          <a:bodyPr/>
          <a:lstStyle/>
          <a:p>
            <a:r>
              <a:rPr lang="it-IT" dirty="0"/>
              <a:t>Angela Ferrari, </a:t>
            </a:r>
            <a:r>
              <a:rPr lang="it-IT" i="1" dirty="0"/>
              <a:t>Ricerche basilesi sull’italiano istituzionale svizzero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12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22576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5576" y="2132856"/>
            <a:ext cx="7632848" cy="5076539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it-IT" sz="2200" dirty="0"/>
              <a:t>I comunicati stampa (Berna, Bellinzona, </a:t>
            </a:r>
            <a:r>
              <a:rPr lang="it-IT" sz="2200" dirty="0" err="1"/>
              <a:t>Coira</a:t>
            </a:r>
            <a:r>
              <a:rPr lang="it-IT" sz="2200" dirty="0"/>
              <a:t>)</a:t>
            </a:r>
          </a:p>
          <a:p>
            <a:pPr marL="702900" lvl="2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2200" dirty="0"/>
              <a:t>Le cattive pratiche</a:t>
            </a:r>
          </a:p>
          <a:p>
            <a:pPr marL="702900" lvl="2" indent="-342900" algn="just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2200" dirty="0"/>
              <a:t>Le buone pratiche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31800" y="6524626"/>
            <a:ext cx="2628032" cy="333374"/>
          </a:xfrm>
        </p:spPr>
        <p:txBody>
          <a:bodyPr/>
          <a:lstStyle/>
          <a:p>
            <a:r>
              <a:rPr lang="it-IT" dirty="0"/>
              <a:t>Angela Ferrari, </a:t>
            </a:r>
            <a:r>
              <a:rPr lang="it-IT" i="1" dirty="0"/>
              <a:t>Ricerche basilesi sull’italiano istituzionale svizzero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13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83455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59632" y="2276872"/>
            <a:ext cx="7632848" cy="5076539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it-IT" sz="2200" dirty="0"/>
              <a:t>Le spiegazioni del Consiglio federale sulle votazioni.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31800" y="6524626"/>
            <a:ext cx="2628032" cy="333374"/>
          </a:xfrm>
        </p:spPr>
        <p:txBody>
          <a:bodyPr/>
          <a:lstStyle/>
          <a:p>
            <a:r>
              <a:rPr lang="it-IT" dirty="0"/>
              <a:t>Angela Ferrari, </a:t>
            </a:r>
            <a:r>
              <a:rPr lang="it-IT" i="1" dirty="0"/>
              <a:t>Ricerche basilesi sull’italiano istituzionale svizzero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14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1443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31800" y="6524626"/>
            <a:ext cx="2628032" cy="333374"/>
          </a:xfrm>
        </p:spPr>
        <p:txBody>
          <a:bodyPr/>
          <a:lstStyle/>
          <a:p>
            <a:r>
              <a:rPr lang="it-IT" dirty="0"/>
              <a:t>Angela Ferrari, </a:t>
            </a:r>
            <a:r>
              <a:rPr lang="it-IT" i="1" dirty="0"/>
              <a:t>Ricerche basilesi sull’italiano istituzionale svizzero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15</a:t>
            </a:fld>
            <a:endParaRPr lang="de-CH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AD6D47E-BE07-46CF-9ED6-5A3944E31552}"/>
              </a:ext>
            </a:extLst>
          </p:cNvPr>
          <p:cNvSpPr txBox="1"/>
          <p:nvPr/>
        </p:nvSpPr>
        <p:spPr>
          <a:xfrm>
            <a:off x="503778" y="163269"/>
            <a:ext cx="7056784" cy="64807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2200"/>
              </a:lnSpc>
            </a:pPr>
            <a:r>
              <a:rPr lang="it-IT" b="1" dirty="0">
                <a:latin typeface="+mj-lt"/>
              </a:rPr>
              <a:t>Bibliografia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66367884-2D5A-428B-AED7-8C2401400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778" y="793588"/>
            <a:ext cx="8136444" cy="5616600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AA.VV. 2017,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linguaggio giuridico nell’Europa delle pluralità. Lingua italiana e percorsi di produzione e circolazione del diritto dell’Unione europea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Atti della Giornata di studio, Roma, Senato della Repubblica (online: </a:t>
            </a:r>
            <a:r>
              <a:rPr lang="it-IT" sz="12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http://lalinguadeldiritto.unipv.it/Documenti/Linguaggio_giuridico.pdf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AA.VV. 2017,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parole giuste. Scrittura tecnica e cultura linguistica per il buon funzionamento della pubblica amministrazione e della giustizia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Atti del convegno di presentazione del progetto di ricerca e formazione, Roma, Senato della Repubblica (online: </a:t>
            </a:r>
            <a:r>
              <a:rPr lang="it-IT" sz="12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http://lalinguadeldiritto.unipv.it/Documenti/Parole_giuste.pdf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Ainis, Michele 2002,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 legge oscura. Come e perché non funziona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Roma-Bari, Laterza.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Barbera, Manuel 2013,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Linguistica dei corpora e linguistica dei corpora italiana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Milano, 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Qu.A.S.A.R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Barbera, Manuel/Corino, Elisa/Onesti, Cristina 2007, “Cosa è un corpus? Per una definizione più rigorosa di corpus, token, markup”, in Barbera, Manuel/Corino, Elisa/Onesti, Cristina (a c. di),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Corpora e linguistica in rete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Perugia, Guerra, pp. 25-88.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Beniamen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Emad Rashed 2015,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linguaggio giuridico: analisi linguistica e difficoltà traduttive. Studio applicato alle sentenze della Corte dei conti (2009-2013)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tesi di dottorato, Università di Roma Tor Vergata.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Borghi, Marco (a c. di) 2005,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Lingua e diritto. La presenza della lingua italiana nel diritto svizzero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Lugano-Basilea, CFPG/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Helbing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Lichtenhahn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Chiti, Edoardo/Gualdo, Riccardo (a c. di) 2008,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regime linguistico dei sistemi comuni europei. L’Unione tra multilinguismo e monolinguismo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Milano, Giuffrè.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Cortelazzo, Michele A. 2010, “La lingua italiana delle leggi in un’ottica europea”, in Maraschio, Nicoletta/De Martino, Domenico/Stanchina, Giulia (a c. di),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Esperienze di multilinguismo in atto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Firenze 21-23 maggio 2009, Firenze, Accademia della Crusca, pp. 47-53.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Cortelazzo, Michele A. 2013, “Leggi italiane e direttive europee a confronto”, in 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Ondelli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Stefano (a c. di),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Realizzazioni testuali ibride in contesto europeo. Lingue dell’UE e lingue nazionali a confronto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Trieste, Edizioni Università di Trieste, pp. 57-66.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1527936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31800" y="6524626"/>
            <a:ext cx="2628032" cy="333374"/>
          </a:xfrm>
        </p:spPr>
        <p:txBody>
          <a:bodyPr/>
          <a:lstStyle/>
          <a:p>
            <a:r>
              <a:rPr lang="it-IT" dirty="0"/>
              <a:t>Angela Ferrari, </a:t>
            </a:r>
            <a:r>
              <a:rPr lang="it-IT" i="1" dirty="0"/>
              <a:t>Ricerche basilesi sull’italiano istituzionale svizzero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16</a:t>
            </a:fld>
            <a:endParaRPr lang="de-CH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7F811BEA-2776-4ECD-82F2-5A4DE6EC8EF7}"/>
              </a:ext>
            </a:extLst>
          </p:cNvPr>
          <p:cNvSpPr txBox="1"/>
          <p:nvPr/>
        </p:nvSpPr>
        <p:spPr>
          <a:xfrm>
            <a:off x="515391" y="404664"/>
            <a:ext cx="8113217" cy="59046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Cortelazzo, Michele A. 2014, “L’italiano nella scrittura amministrativa”, in </a:t>
            </a:r>
            <a:r>
              <a:rPr lang="it-IT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Lubello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Sergio (a c. di), </a:t>
            </a:r>
            <a:r>
              <a:rPr lang="it-IT" sz="1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Lezioni d’italiano. Riflessioni sulla lingua del nuovo millennio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Bologna, il Mulino, pp. 85-104.</a:t>
            </a:r>
            <a:endParaRPr lang="it-IT" sz="12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Cosmai, Domenico 2003, </a:t>
            </a:r>
            <a:r>
              <a:rPr lang="it-IT" sz="1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Tradurre per l’Unione europea. Prassi, problemi e prospettive del multilinguismo comunitario dopo l’ampliamento a est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Milano, Hoepli.</a:t>
            </a:r>
            <a:endParaRPr lang="it-IT" sz="12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Cresti, Emanuela/Moneglia, Massimo 2016, “La linguistica italiana dei corpora”, in </a:t>
            </a:r>
            <a:r>
              <a:rPr lang="it-IT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Lubello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Sergio (a c. di), </a:t>
            </a:r>
            <a:r>
              <a:rPr lang="it-IT" sz="1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Manuale di linguistica italiana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Berlin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-Boston, Walter De </a:t>
            </a:r>
            <a:r>
              <a:rPr lang="it-IT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Gruyter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pp. 581-611.</a:t>
            </a:r>
            <a:endParaRPr lang="it-IT" sz="12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Cresti, Emanuela/Panunzi, Alessandro 2013, </a:t>
            </a:r>
            <a:r>
              <a:rPr lang="it-IT" sz="1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Introduzione ai corpora dell’italiano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Bologna, il Mulino.</a:t>
            </a:r>
            <a:endParaRPr lang="it-IT" sz="12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 Cesare, Anna-Maria/Garassino, Davide/Agar Marco, </a:t>
            </a:r>
            <a:r>
              <a:rPr lang="it-IT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Rocío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it-IT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Albom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Ana/Cimmino, Doriana 2016, </a:t>
            </a:r>
            <a:r>
              <a:rPr lang="it-IT" sz="1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Sintassi marcata dell’italiano dell’uso medio in prospettiva contrastiva con il francese, lo spagnolo, il tedesco e l’inglese. Uno studio basato sulla scrittura dei quotidiani online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Frankfurt </a:t>
            </a:r>
            <a:r>
              <a:rPr lang="it-IT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Main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Peter Lang.</a:t>
            </a:r>
            <a:endParaRPr lang="it-IT" sz="12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 Cesare, Anna-Maria/</a:t>
            </a:r>
            <a:r>
              <a:rPr lang="it-IT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Albom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Ana/Cimmino, Doriana/</a:t>
            </a:r>
            <a:r>
              <a:rPr lang="it-IT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Lupica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Spagnolo, Marta (</a:t>
            </a:r>
            <a:r>
              <a:rPr lang="it-IT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.), 2018, </a:t>
            </a:r>
            <a:r>
              <a:rPr lang="it-IT" sz="12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Formal</a:t>
            </a:r>
            <a:r>
              <a:rPr lang="it-IT" sz="1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12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it-IT" sz="1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perspectives</a:t>
            </a:r>
            <a:r>
              <a:rPr lang="it-IT" sz="1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it-IT" sz="12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Sentence</a:t>
            </a:r>
            <a:r>
              <a:rPr lang="it-IT" sz="1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adverbials</a:t>
            </a:r>
            <a:r>
              <a:rPr lang="it-IT" sz="1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in the Romance </a:t>
            </a:r>
            <a:r>
              <a:rPr lang="it-IT" sz="12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languages</a:t>
            </a:r>
            <a:r>
              <a:rPr lang="it-IT" sz="1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and Beyond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special </a:t>
            </a:r>
            <a:r>
              <a:rPr lang="it-IT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issue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it-IT" sz="12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Linguistik</a:t>
            </a:r>
            <a:r>
              <a:rPr lang="it-IT" sz="1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online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92/5.</a:t>
            </a:r>
            <a:endParaRPr lang="it-IT" sz="12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n-US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Haan</a:t>
            </a:r>
            <a:r>
              <a:rPr lang="en-US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Pietre</a:t>
            </a:r>
            <a:r>
              <a:rPr lang="en-US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1992, “The Optimum Corpus Sample Size?”, in Leitner, Gerhard (a c. di), </a:t>
            </a:r>
            <a:r>
              <a:rPr lang="en-US" sz="1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New Directions in English Language Corpora: Methodology, Results, Software Developments</a:t>
            </a:r>
            <a:r>
              <a:rPr lang="en-US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Berlin, Mouton de Gruyter, pp. 3-19.</a:t>
            </a:r>
            <a:endParaRPr lang="it-IT" sz="12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 Mauro, Tullio 1980, </a:t>
            </a:r>
            <a:r>
              <a:rPr lang="it-IT" sz="1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Guida all’uso delle parole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Roma, Editori Riuniti.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Mauro, Tullio 2016, “Il Nuovo vocabolario di base della lingua italiana”, online: </a:t>
            </a:r>
            <a:r>
              <a:rPr lang="it-IT" sz="12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https://www.internazionale.it/opinione/tullio-de-mauro/2016/12/23/il-nuovo-vocabolario-di-base-della-lingua-italiana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Dell’Anna, Maria Vittoria 2017,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nome del popolo italiano. Linguaggio giuridico e lingua della sentenza in Italia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Firenze, 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Cesati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Directorate-General for Translation, European Commission 2013, </a:t>
            </a:r>
            <a:r>
              <a:rPr lang="en-US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Document quality control in public administrations and international organizations.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Study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University of Torino – 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Department.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 2001, “Il nome della legge: per una semantica dei titoli degli atti normativi nel diritto federale svizzero”, in </a:t>
            </a:r>
            <a:r>
              <a:rPr lang="it-IT" sz="1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LeGes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Legislazione &amp; Valutazione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Bollettino della Società svizzera di legislazione (SSL) e della Società svizzera di valutazione (SEVAL), XII/2, pp. 63-82.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sz="12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428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31800" y="6524626"/>
            <a:ext cx="2628032" cy="333374"/>
          </a:xfrm>
        </p:spPr>
        <p:txBody>
          <a:bodyPr/>
          <a:lstStyle/>
          <a:p>
            <a:r>
              <a:rPr lang="it-IT" dirty="0"/>
              <a:t>Angela Ferrari, </a:t>
            </a:r>
            <a:r>
              <a:rPr lang="it-IT" i="1" dirty="0"/>
              <a:t>Ricerche basilesi sull’italiano istituzionale svizzero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17</a:t>
            </a:fld>
            <a:endParaRPr lang="de-CH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7F811BEA-2776-4ECD-82F2-5A4DE6EC8EF7}"/>
              </a:ext>
            </a:extLst>
          </p:cNvPr>
          <p:cNvSpPr txBox="1"/>
          <p:nvPr/>
        </p:nvSpPr>
        <p:spPr>
          <a:xfrm>
            <a:off x="446595" y="166703"/>
            <a:ext cx="8136644" cy="59046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 2002, “‘New public language?’ 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Un gruppo di lavoro sul fronte degli anglicismi”, in </a:t>
            </a:r>
            <a:r>
              <a:rPr lang="it-IT" sz="12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LeGes</a:t>
            </a:r>
            <a:r>
              <a:rPr lang="it-IT" sz="1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- Legislazione &amp; Valutazione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Bollettino della Società svizzera di legislazione (SSL) e della Società svizzera di valutazione (SEVAL), XIII/2, pp. 101-108.</a:t>
            </a:r>
            <a:endParaRPr lang="it-IT" sz="12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 2003, “‘(</a:t>
            </a:r>
            <a:r>
              <a:rPr lang="it-IT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)scrivere la prescrizione’. Ridondanze e ambiguità della legge”, in </a:t>
            </a:r>
            <a:r>
              <a:rPr lang="it-IT" sz="12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LeGes</a:t>
            </a:r>
            <a:r>
              <a:rPr lang="it-IT" sz="1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- Legislazione &amp; Valutazione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Bollettino della Società svizzera di legislazione (SSL) e della Società svizzera di valutazione (SEVAL), XIV/2, pp. 149-166.</a:t>
            </a:r>
            <a:endParaRPr lang="it-IT" sz="12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 2004, “Il </a:t>
            </a:r>
            <a:r>
              <a:rPr lang="it-IT" sz="1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naming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o, appunto, la nominazione delle unità organizzative dell’Amministrazione federale”, in </a:t>
            </a:r>
            <a:r>
              <a:rPr lang="it-IT" sz="12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LeGes</a:t>
            </a:r>
            <a:r>
              <a:rPr lang="it-IT" sz="1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- Legislazione &amp; Valutazione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Bollettino della Società svizzera di legislazione (SSL) e della Società svizzera di valutazione (SEVAL), XV/3, pp. 121-136.</a:t>
            </a:r>
            <a:endParaRPr lang="it-IT" sz="12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 2006, “Alcune osservazioni sul termine ‘istanza’”, in </a:t>
            </a:r>
            <a:r>
              <a:rPr lang="it-IT" sz="12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LeGes</a:t>
            </a:r>
            <a:r>
              <a:rPr lang="it-IT" sz="1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- Legislazione &amp; Valutazione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Bollettino della Società svizzera di legislazione (SSL) e della Società svizzera di valutazione (SEVAL), XVII/1, pp. 133-137.</a:t>
            </a:r>
            <a:endParaRPr lang="it-IT" sz="12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 2006, “Prolegomeni a un approccio traduttivo dei testi normativi”, in </a:t>
            </a:r>
            <a:r>
              <a:rPr lang="it-IT" sz="12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LeGes</a:t>
            </a:r>
            <a:r>
              <a:rPr lang="it-IT" sz="1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- Legislazione &amp; Valutazione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Bollettino della Società svizzera di legislazione (SSL) e della Società svizzera di valutazione (SEVAL), XVII/2, pp. 171-182.</a:t>
            </a:r>
            <a:endParaRPr lang="it-IT" sz="12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 2010, “Un manifesto</a:t>
            </a:r>
            <a:r>
              <a:rPr lang="it-IT" sz="1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 l’italiano istituzionale”, in </a:t>
            </a:r>
            <a:r>
              <a:rPr lang="it-IT" sz="12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LeGes</a:t>
            </a:r>
            <a:r>
              <a:rPr lang="it-IT" sz="1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- Legislazione &amp; Valutazione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Bollettino della Società svizzera di legislazione (SSL) e della Società svizzera di valutazione (SEVAL), XXI/2, pp. 275-280.</a:t>
            </a:r>
            <a:endParaRPr lang="it-IT" sz="12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 2011, “Le regole per la redazione dei testi ufficiali in italiano nella Confederazione Svizzera”, in Libertini, Raffaele (a c. di), </a:t>
            </a:r>
            <a:r>
              <a:rPr lang="it-IT" sz="1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Il linguaggio e la qualità delle leggi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Quaderni della REI 1, Padova, </a:t>
            </a:r>
            <a:r>
              <a:rPr lang="it-IT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Cleup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pp. 41-50. </a:t>
            </a:r>
            <a:endParaRPr lang="it-IT" sz="12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 2012, “Per un paradigma della traduzione istituzionale”, in </a:t>
            </a:r>
            <a:r>
              <a:rPr lang="it-IT" sz="12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LeGes</a:t>
            </a:r>
            <a:r>
              <a:rPr lang="it-IT" sz="1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- Legislazione &amp; Valutazione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Bollettino della Società svizzera di legislazione (SSL) e della Società svizzera di valutazione (SEVAL), XXIII/3, pp. 429-435.</a:t>
            </a:r>
            <a:endParaRPr lang="it-IT" sz="12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 2013, “Emana, promulga o adotta: come «significar per </a:t>
            </a:r>
            <a:r>
              <a:rPr lang="it-IT" sz="120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verba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» l'atto di normare?”, in </a:t>
            </a:r>
            <a:r>
              <a:rPr lang="it-IT" sz="1200" i="1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LeGes</a:t>
            </a:r>
            <a:r>
              <a:rPr lang="it-IT" sz="120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- Legislazione &amp; Valutazione</a:t>
            </a:r>
            <a:r>
              <a:rPr lang="it-IT" sz="12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Bollettino della Società svizzera di legislazione (SSL) e della Società svizzera di valutazione (SEVAL), XXIV/2, pp. 515-519.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 2013, “Tra purismo e lassismo: forestierismi e linguaggio ufficiale”, in Egger, Jean-Luc/Ferrari, Angela/Lala, Letizia (a c. di),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forme linguistiche dell'ufficialità. L'italiano giuridico e amministrativo della Confederazione Svizzera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Bellinzona, Casagrande, pp. 43-66.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sz="12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651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31800" y="6524626"/>
            <a:ext cx="2628032" cy="333374"/>
          </a:xfrm>
        </p:spPr>
        <p:txBody>
          <a:bodyPr/>
          <a:lstStyle/>
          <a:p>
            <a:r>
              <a:rPr lang="it-IT" dirty="0"/>
              <a:t>Angela Ferrari, </a:t>
            </a:r>
            <a:r>
              <a:rPr lang="it-IT" i="1" dirty="0"/>
              <a:t>Ricerche basilesi sull’italiano istituzionale svizzero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18</a:t>
            </a:fld>
            <a:endParaRPr lang="de-CH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7F811BEA-2776-4ECD-82F2-5A4DE6EC8EF7}"/>
              </a:ext>
            </a:extLst>
          </p:cNvPr>
          <p:cNvSpPr txBox="1"/>
          <p:nvPr/>
        </p:nvSpPr>
        <p:spPr>
          <a:xfrm>
            <a:off x="503678" y="116632"/>
            <a:ext cx="8136644" cy="59046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 2014, “‘Diritti dell'uomo’ e ‘diritti umani’: sinonimia pacifica?”, in </a:t>
            </a:r>
            <a:r>
              <a:rPr lang="it-IT" sz="1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LeGes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Legislazione &amp; Valutazione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Bollettino della Società svizzera di legislazione (SSL) e della Società svizzera di valutazione (SEVAL), XXV/3, pp. 503-509.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 2014, “Un marchio etico anche per la parola? - Etica e comunicazione istituzionale”, in </a:t>
            </a:r>
            <a:r>
              <a:rPr lang="it-IT" sz="1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LeGes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Legislazione &amp; Valutazione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Bollettino della Società svizzera di legislazione (SSL) e della Società svizzera di valutazione (SEVAL), XXV/2, pp. 273-281.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 2015, “‘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Anche di qua nuova schiera s’auna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’: neologismi e ufficialità plurilingue”, in Marazzini, Claudio/Petralli, Alessio (a c. di),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lingua italiana e le lingue romanze di fronte agli anglicismi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Atti del Convegno organizzato dall’Accademia della Crusca, Coscienza Svizzera e la Società Dante Alighieri, Firenze 23-24 febbraio 2015, Firenze, Accademia della Crusca, pp. 70-84.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 2015, “25 anni di legislazione federale in lingua italiana: alcuni spunti di riflessione”, in </a:t>
            </a:r>
            <a:r>
              <a:rPr lang="it-IT" sz="1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LeGes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Legislazione &amp; Valutazione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Bollettino della Società svizzera di legislazione (SSL) e della Società svizzera di valutazione (SEVAL), XXVI/1, pp. 151-171.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 2016, “Dall’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anatocismo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allo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spread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esperienze di linguaggio finanziario”, in Marazzini, Claudio (a c. di),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L’italiano delle banche e della finanza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Firenze, Accademia della Crusca, pp. 37-47.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 2016, “</a:t>
            </a:r>
            <a:r>
              <a:rPr lang="it-IT" sz="1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Irrtümlicherweise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 oppure forse anche no: la formulazione dell’articolo 99 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LParl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in </a:t>
            </a:r>
            <a:r>
              <a:rPr lang="it-IT" sz="1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LeGes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2016/2, pp. 283-285. 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 2017, “Il grado zero della traduzione”, in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Quaderni </a:t>
            </a:r>
            <a:r>
              <a:rPr lang="it-IT" sz="1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grigionitaliani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86/2, pp. 147-166.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 2017, “Un segno interpuntivo (s)comodo: le parentesi nella scrittura della norma”, in Ferrari, Angela/Lala, Letizia/Pecorari, Filippo (a c. di),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L'interpunzione oggi (e ieri). L'italiano e altre lingue europee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Firenze, 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Cesati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pp. 147-166.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 2018, “‘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D’un ton paternaliste </a:t>
            </a:r>
            <a:r>
              <a:rPr lang="it-IT" sz="1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adopté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parfois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 </a:t>
            </a:r>
            <a:r>
              <a:rPr lang="it-IT" sz="1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traduction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’: errori e rettifiche nei testi normativi del diritto federale”, in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Quaderni </a:t>
            </a:r>
            <a:r>
              <a:rPr lang="it-IT" sz="1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grigionitaliani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87/2, pp. 91-103.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 2019,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norma di (chi) legge. Peculiarità dell’italiano federale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Milano, Giuffrè Francis Lefebvre.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Jean-Luc/Bruno, Giovanni 2019, “La virgola nei testi normativi della legislazione federale”, in Ferrari, Angela/Lala, Letizia/Pecorari, Filippo/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Stojmenova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Weber, 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Roska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 c. di), 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Punteggiatura, sintassi, testualità nella varietà dei testi contemporanei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Firenze, 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Cesati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pp. 409-420.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606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31800" y="6524626"/>
            <a:ext cx="2628032" cy="333374"/>
          </a:xfrm>
        </p:spPr>
        <p:txBody>
          <a:bodyPr/>
          <a:lstStyle/>
          <a:p>
            <a:r>
              <a:rPr lang="it-IT" dirty="0"/>
              <a:t>Angela Ferrari, </a:t>
            </a:r>
            <a:r>
              <a:rPr lang="it-IT" i="1" dirty="0"/>
              <a:t>Ricerche basilesi sull’italiano istituzionale svizzero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19</a:t>
            </a:fld>
            <a:endParaRPr lang="de-CH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7F811BEA-2776-4ECD-82F2-5A4DE6EC8EF7}"/>
              </a:ext>
            </a:extLst>
          </p:cNvPr>
          <p:cNvSpPr txBox="1"/>
          <p:nvPr/>
        </p:nvSpPr>
        <p:spPr>
          <a:xfrm>
            <a:off x="503678" y="404664"/>
            <a:ext cx="8136644" cy="59046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Jean-Luc/Ferrari, Angela/Lala, Letizia (a </a:t>
            </a:r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di) 2015 [2013], </a:t>
            </a:r>
            <a:r>
              <a:rPr lang="it-IT" sz="12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forme linguistiche dell’ufficialità. L’italiano giuridico e amministrativo della Confederazione Svizzera</a:t>
            </a:r>
            <a:r>
              <a:rPr lang="it-IT" sz="1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Bellinzona, 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Casagrande.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Jean-Luc/Foglia, Aldo 2012,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Introduzione linguistica (ma non solo) al diritto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Milano, Giuffrè.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Jean-Luc/Grandi, Filippo 2008, “Il nuovo Codice di procedura penale: un cantiere anche linguistico”, in </a:t>
            </a:r>
            <a:r>
              <a:rPr lang="it-IT" sz="1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LeGes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Legislazione &amp; Valutazione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Bollettino della Società svizzera di legislazione (SSL) e della Società svizzera di valutazione (SEVAL), XIX/1, pp. 31-72.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Jean-Luc/Grandi, Filippo 2012, “‘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nebenamtlicher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Richter’: quando il giudice non è né togato né laico”, in </a:t>
            </a:r>
            <a:r>
              <a:rPr lang="it-IT" sz="1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LeGes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Legislazione &amp; Valutazione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Bollettino della Società svizzera di legislazione (SSL) e della Società svizzera di valutazione (SEVAL), XXIII/2, pp. 201-204.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Egger, Jean-Luc/Grandi, Filippo 2013, “Italiano giuridico federale: un dispaccio dal fronte”, in Egger, Jean-Luc/Ferrari, Angela/Lala, Letizia (a c. di),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forme linguistiche dell'ufficialità. L'italiano giuridico e amministrativo della Confederazione Svizzera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Bellinzona, Casagrande, pp. 213-242.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Ferrari, Angela 1995,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Connessioni. Uno studio integrato della subordinazione avverbiale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Genève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Slatkine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Ferrari, Angela 2003,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ragioni del testo. Aspetti morfosintattici e interpuntivi dell'italiano contemporaneo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Firenze, Accademia della Crusca.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Ferrari, Angela 2012,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Tipi di frase e ordine delle parole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Roma, Carocci.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Ferrari, Angela 2013, “La versione italiana dei comunicati stampa dell'Amministrazione federale, tra tedesco, francese e italiano d'Italia”, in Egger, Jean-Luc/Ferrari, Angela/Lala, Letizia (a c. di),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forme linguistiche dell’ufficialità. L’italiano giuridico e amministrativo della Confederazione Svizzera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Bellinzona,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Casagrande, pp. 17-42.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Ferrari, Angela 2014,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Linguistica del testo. Principi, fenomeni, strutture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Roma, Carocci.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Ferrari, Angela 2019,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 cos’è un testo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Roma, Carocci.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Ferrari, Angela/Cignetti, Luca/De Cesare, Anna-Maria/Lala, Letizia/Mandelli, Magda/Ricci, Claudia/Roggia, Carlo Enrico 2008,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L’interfaccia lingua-testo. Natura e funzioni dell’articolazione informativa dell’enunciato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Alessandria, Edizioni dell’Orso.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365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404812"/>
            <a:ext cx="8532688" cy="86394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it-IT" dirty="0"/>
              <a:t>Ricerca del Fondo Nazionale Svizzero per la Ricerca Scientifica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88759" y="1484784"/>
            <a:ext cx="8388672" cy="6984752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endParaRPr kumimoji="0" lang="it-IT" sz="200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j-ea"/>
              <a:cs typeface="+mj-cs"/>
            </a:endParaRPr>
          </a:p>
          <a:p>
            <a:pPr algn="ctr">
              <a:lnSpc>
                <a:spcPct val="150000"/>
              </a:lnSpc>
            </a:pPr>
            <a:endParaRPr lang="it-IT" sz="2000" i="1" dirty="0">
              <a:solidFill>
                <a:srgbClr val="000000"/>
              </a:solidFill>
              <a:ea typeface="+mj-ea"/>
              <a:cs typeface="+mj-cs"/>
            </a:endParaRPr>
          </a:p>
          <a:p>
            <a:pPr algn="ctr">
              <a:lnSpc>
                <a:spcPct val="150000"/>
              </a:lnSpc>
            </a:pPr>
            <a:r>
              <a:rPr kumimoji="0" lang="it-IT" sz="200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j-ea"/>
                <a:cs typeface="+mj-cs"/>
              </a:rPr>
              <a:t>L’italiano istituzionale svizzero: analisi, valutazioni, prospettive</a:t>
            </a:r>
            <a:r>
              <a:rPr kumimoji="0" lang="it-IT" sz="20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j-ea"/>
                <a:cs typeface="+mj-cs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it-IT" dirty="0">
              <a:solidFill>
                <a:srgbClr val="000000"/>
              </a:solidFill>
              <a:ea typeface="+mj-ea"/>
              <a:cs typeface="+mj-cs"/>
            </a:endParaRPr>
          </a:p>
          <a:p>
            <a:pPr algn="ctr">
              <a:lnSpc>
                <a:spcPct val="150000"/>
              </a:lnSpc>
            </a:pPr>
            <a:endParaRPr lang="it-IT" dirty="0"/>
          </a:p>
          <a:p>
            <a:pPr algn="ctr">
              <a:lnSpc>
                <a:spcPct val="150000"/>
              </a:lnSpc>
            </a:pPr>
            <a:r>
              <a:rPr lang="it-IT" sz="1800" u="sng" dirty="0">
                <a:solidFill>
                  <a:srgbClr val="0563C1"/>
                </a:solidFill>
                <a:effectLst/>
                <a:ea typeface="Yu Mincho" panose="02020400000000000000" pitchFamily="18" charset="-128"/>
                <a:cs typeface="Times New Roman" panose="02020603050405020304" pitchFamily="18" charset="0"/>
                <a:hlinkClick r:id="rId2"/>
              </a:rPr>
              <a:t>https://sites.google.com/view/progettoitistch/home</a:t>
            </a:r>
            <a:endParaRPr lang="it-IT" sz="18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it-IT" dirty="0"/>
          </a:p>
          <a:p>
            <a:pPr>
              <a:lnSpc>
                <a:spcPct val="150000"/>
              </a:lnSpc>
            </a:pPr>
            <a:endParaRPr lang="it-I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31800" y="6524626"/>
            <a:ext cx="2628032" cy="333374"/>
          </a:xfrm>
        </p:spPr>
        <p:txBody>
          <a:bodyPr/>
          <a:lstStyle/>
          <a:p>
            <a:r>
              <a:rPr lang="it-IT" dirty="0"/>
              <a:t>Angela Ferrari, </a:t>
            </a:r>
            <a:r>
              <a:rPr lang="it-IT" i="1" dirty="0"/>
              <a:t>Ricerche basilesi sull’italiano istituzionale svizzero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1032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31800" y="6524626"/>
            <a:ext cx="2628032" cy="333374"/>
          </a:xfrm>
        </p:spPr>
        <p:txBody>
          <a:bodyPr/>
          <a:lstStyle/>
          <a:p>
            <a:r>
              <a:rPr lang="it-IT" dirty="0"/>
              <a:t>Angela Ferrari, </a:t>
            </a:r>
            <a:r>
              <a:rPr lang="it-IT" i="1" dirty="0"/>
              <a:t>Ricerche basilesi sull’italiano istituzionale svizzero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20</a:t>
            </a:fld>
            <a:endParaRPr lang="de-CH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7F811BEA-2776-4ECD-82F2-5A4DE6EC8EF7}"/>
              </a:ext>
            </a:extLst>
          </p:cNvPr>
          <p:cNvSpPr txBox="1"/>
          <p:nvPr/>
        </p:nvSpPr>
        <p:spPr>
          <a:xfrm>
            <a:off x="534258" y="44624"/>
            <a:ext cx="8136644" cy="59046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Ferrari, Angela/Egger, Jean-Luc 2017, “L’italiano federale svizzero: elementi per una ricognizione”, in Moretti, Bruno (a c. di),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L'italiano in Svizzera 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Studi Italiani di Linguistica Teorica e Applicata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3), pp. 499-523.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Ferrari, Angela/Lala, Letizia/Longo, Fiammetta/Pecorari, Filippo/Rosi, Benedetta/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Stojmenova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Roska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2018,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punteggiatura italiana contemporanea. Un’analisi comunicativo-testuale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Roma, Carocci.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Ferrari, Angela/Lala, Letizia/Pecorari, Filippo (a c. di) (2017),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L’interpunzione oggi (e ieri). L’italiano e altre lingue europee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Firenze, 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Cesati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Ferrari, Angela/Lala, Letizia/Pecorari, Filippo/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Stojmenova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Weber, 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Roska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 c. di) (2019),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Punteggiatura, sintassi, testualità nella varietà dei testi italiani contemporanei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Firenze, 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Cesati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Ferrari, Angela/Lala, Letizia/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Stojmenova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Roska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 c. di) 2015,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Testualità. Fondamenti, unità, relazioni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Firenze, 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Cesati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Ferrari, Angela/Pedrazzini, Verena 2005, “Note sul linguaggio giuridico ticinese”,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Borghi, Marco (a c. di),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Lingua e diritto. La presenza della lingua italiana nel diritto svizzero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Lugano-Basilea, CFPG/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Helbing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&amp; 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Lichtenhahn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pp. 27-52.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Fiorelli, Piero 1994, “La lingua del diritto e dell’amministrazione”, in Serianni, Luca/Trifone, Pietro (a c. di),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Storia della lingua italiana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vol. II Scritto e parlato, Torino, Einaudi, pp. 553-597.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Fiorelli, Piero 2008,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Intorno alle parole del diritto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Milano, Giuffrè.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Fioritto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Alfredo 1997,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Manuale di stile. Strumenti per semplificare il linguaggio delle amministrazioni pubbliche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Bologna, il Mulino.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Forzoni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Irene 2008,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multilinguismo all’Unione europea nella difesa delle lingue nazionali: l’italiano e la rete REI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Tesi di laurea, Università di Bologna.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Ioriatti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Ferrari, Elena 2013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Interpretazione comparante e multilinguismo europeo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Trento, CEDAM.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Jacometti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Valentina 2012, “Plurilinguismo e redazione di testi giuridici (traduzione e 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coredazione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)”, in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Digesto delle discipline privatistiche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Sezione civile, Aggiornamento VII, Torino, pp. 264-278.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Jacometti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Valentina/Pozzo, Barbara (a c. di) 2006,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politiche linguistiche delle istituzioni comunitarie dopo l’allargamento. Redazione, traduzione e interpretazione degli atti giuridici comunitari e il loro impatto sull’armonizzazione del diritto europeo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Milano, Giuffrè.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Lala, Letizia 2011a,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senso della punteggiatura nel testo. Analisi del punto e dei due punti in prospettiva testuale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Firenze, 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Cesati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8773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31800" y="6524626"/>
            <a:ext cx="2628032" cy="333374"/>
          </a:xfrm>
        </p:spPr>
        <p:txBody>
          <a:bodyPr/>
          <a:lstStyle/>
          <a:p>
            <a:r>
              <a:rPr lang="it-IT" dirty="0"/>
              <a:t>Angela Ferrari, </a:t>
            </a:r>
            <a:r>
              <a:rPr lang="it-IT" i="1" dirty="0"/>
              <a:t>Ricerche basilesi sull’italiano istituzionale svizzero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21</a:t>
            </a:fld>
            <a:endParaRPr lang="de-CH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7F811BEA-2776-4ECD-82F2-5A4DE6EC8EF7}"/>
              </a:ext>
            </a:extLst>
          </p:cNvPr>
          <p:cNvSpPr txBox="1"/>
          <p:nvPr/>
        </p:nvSpPr>
        <p:spPr>
          <a:xfrm>
            <a:off x="503678" y="188167"/>
            <a:ext cx="8136644" cy="59046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Lala, Letizia 2011b</a:t>
            </a:r>
            <a:r>
              <a:rPr lang="it-IT" sz="1200" cap="small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Tipi di testo”, in Simone, raffaele (dir.),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Enciclopedia dell’italiano Treccani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Roma, Istituto dell’Enciclopedia Italiana G. Treccani, pp. 1488-1494.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Lala, Letizia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2013, “Le pagine Web dell’Amministrazione federale svizzera: aspetti linguistici e comunicativi della versione in lingua italiana”, in Egger, Jean-Luc/Ferrari, Angela/Lala, Letizia (a c. di),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Forme linguistiche dell’ufficialità. L’italiano giuridico e amministrativo della Confederazione Svizzera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Bellinzona, Casagrande, pp. 99-134.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Lala, Letizia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2014, “I linguaggi dell’amministrazione pubblica: online vs offline, italiano d’Italia vs italiano elvetico”, in Korzen, Iorn/Ferrari, Angela/De Cesare, Anna-Maria (a c. di),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Between Romance and Germanic: language, text, cognition and culture/Tra romanistica e germanistica: lingua, testo, cognizione e cultura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Bern, Lang, pp. 237-256.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Lala, Letizia, in pubbl.,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Italiano amministrativo e punteggiatura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in Visconti, Jacqueline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 al. 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 c. di),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Linguaggi settoriali e specialistici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Atti del XV Convegno della Società di filologia e linguistica italiana (SILFI).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Lubello, Sergio 2015, “Ancora sull'italiano burocratico. Riflessioni sulla base di un corpus recente (2011-2015)”, in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Studi di grammatica italiana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34, pp. 263-282.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Lubello, Sergio 2016, “Eradicazione ceppi: un bilancio sul burocratese a vent'anni dal Codice di stile”, in Ruffino, Giovanni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 c. di),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lingua variabile nei testi letterari, artistici e funzionali contemporanei. Analisi, interpretazione, traduzione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Firenze, Cesati, pp. 655-665.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Lubello, Sergio 2016, “Nel labirinto del burosauro. Web e burocrazia: una semplificazione possibile?”, in Lubello, Sergio (a c. di),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L'e-taliano. Scriventi e scritture nell'era digitale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Firenze, Cesati, pp. 73-91.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Lubello, Sergio 2016, “Usi pubblici e istituzionali dell'italiano”, in Lubello, Sergio (a c. di),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Manuale di linguistica italiana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Berlin-Boston, Walter De Gruyter, pp. 417-441.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Lubello, Sergio 2016, ristampa a cura di S. Lubello di Giuseppe Dembsher,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Manuale, o sia guida per migliorare lo stile di cancelleria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Sesto Fiorentino, Apice Libri, con introduzione “Un precursore ottocentesco del Codice di stile”.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Lubello, Sergio 2017,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lingua del diritto e dell'amministrazione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Bologna, il Mulino. 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Lubello, Sergio 2018, “Buone e cattive pratiche burocratiche”, in Bombi, Raffella (a c. di),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Dalla semplificazione all’openness. Il terzo manuale di comunicazione istituzionale e internazionale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Roma, Il Calamo, pp. 117-130.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Lubello, Sergio 2018, “Il diritto dal basso: il testamento olografo, ovvero la lettera postrema”, in Maggiore, Marco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 c. di),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principio fuit textus. Studi di linguistica e filologia offerti a Rosario Coluccia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Firenze, Cesati, pp. 451-459.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0846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31800" y="6524626"/>
            <a:ext cx="2628032" cy="333374"/>
          </a:xfrm>
        </p:spPr>
        <p:txBody>
          <a:bodyPr/>
          <a:lstStyle/>
          <a:p>
            <a:r>
              <a:rPr lang="it-IT" dirty="0"/>
              <a:t>Angela Ferrari, </a:t>
            </a:r>
            <a:r>
              <a:rPr lang="it-IT" i="1" dirty="0"/>
              <a:t>Ricerche basilesi sull’italiano istituzionale svizzero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22</a:t>
            </a:fld>
            <a:endParaRPr lang="de-CH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7F811BEA-2776-4ECD-82F2-5A4DE6EC8EF7}"/>
              </a:ext>
            </a:extLst>
          </p:cNvPr>
          <p:cNvSpPr txBox="1"/>
          <p:nvPr/>
        </p:nvSpPr>
        <p:spPr>
          <a:xfrm>
            <a:off x="503678" y="188167"/>
            <a:ext cx="8136644" cy="59046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Lubello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Sergio 2018, “L’antilingua gode di buona salute: nuove forme, vecchi vizi”, in Sergio, Giuseppe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 c. di),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Comunicare cittadinanza nell’era digitale. Saggi sul linguaggio burocratico 2.0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Milano, 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FrancoAngeli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pp. 31-43.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Lubello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Sergio 2018, “Le parole mancanti. Dialetto e italiano in una raccolta di testamenti olografi novecenteschi”, in Stromboli, Carolina (a c. di),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Parole e cose. Il lessico della cultura materiale in Campania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Firenze, 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Cesati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pp. 129-143.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Lubello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Sergio/Nobili, Claudio in stampa, “150 anni di scrittura “per” i cittadini: il destinatario dimenticato”, in Alfieri, Gabriella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 al.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 c. di),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Pragmatica storica dell’italiano. Modelli e usi comunicativi del passato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Atti del XIII Congresso dell’ASLI (Catania, 29-31 ottobre 2018), Firenze, 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Cesati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Lucisano, Pietro/Piemontese, Maria Emanuela 1988, “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Gulpease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una formula per la predizione della difficoltà dei testi in lingua italiana”, in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Scuola e città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XXXIX/3, pp. 110-124.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Lumbelli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Lucia 1989,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Fenomenologia dello scrivere chiaro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Roma, Editori Riuniti.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Mortara Garavelli, Bice 2001,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parole e la giustizia. Divagazioni grammaticali e retoriche su testi giuridici italiani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Torino, Einaudi.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Nystedt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Jane 1999a, “L’italiano che si scrive a Bruxelles”, in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Italiano &amp; oltre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4, pp. 198-206 (</a:t>
            </a:r>
            <a:r>
              <a:rPr lang="it-IT" sz="12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https://giscel.it/wp-content/uploads/2018/08/ITALIANO-OLTRE-1999-n.-4.pdf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Nystedt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Jane 1999b, “L’italiano nei documenti della CEE. Il progetto di Stoccolma: presentazione e sommario di dati stilo-linguistici, statistici e quantitativi”, in </a:t>
            </a:r>
            <a:r>
              <a:rPr lang="it-IT" sz="1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Forkningsrapporter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Cahiers de la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recherche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10, Dipartimento di francese e italiano, Università di Stoccolma.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Ondelli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Stefano (a c. di) 2013,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Realizzazioni testuali ibride in contesto europeo. Lingue dell’UE e lingue nazionali a confronto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Trieste, Edizioni Università di Trieste (</a:t>
            </a:r>
            <a:r>
              <a:rPr lang="it-IT" sz="12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https://www.openstarts.units.it/bitstream/10077/9133/1/RealizzazioniTestualiIbride.pdf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 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Patota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Giuseppe/Rossi, Fabio (a c. di) 2018,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L’italiano e la rete, le reti per l’italiano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Firenze, Accademia della Crusca-</a:t>
            </a:r>
            <a:r>
              <a:rPr lang="it-IT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goWare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Pecorari, Filippo 2017,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Quando i processi diventano referenti. L’</a:t>
            </a:r>
            <a:r>
              <a:rPr lang="it-IT" sz="1200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incapsulazione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anaforica tra grammatica e coesione testuale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Alessandria, Edizioni dell’Orso.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Pedrazzini, Mario M. 1952, </a:t>
            </a:r>
            <a:r>
              <a:rPr lang="it-IT" sz="1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lingua italiana nel diritto federale svizzero</a:t>
            </a:r>
            <a:r>
              <a:rPr lang="it-IT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Locarno, Tipografia Pedrazzini.</a:t>
            </a: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it-IT" sz="1200" dirty="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541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31800" y="6524626"/>
            <a:ext cx="2628032" cy="333374"/>
          </a:xfrm>
        </p:spPr>
        <p:txBody>
          <a:bodyPr/>
          <a:lstStyle/>
          <a:p>
            <a:r>
              <a:rPr lang="it-IT" dirty="0"/>
              <a:t>Angela Ferrari, </a:t>
            </a:r>
            <a:r>
              <a:rPr lang="it-IT" i="1" dirty="0"/>
              <a:t>Ricerche basilesi sull’italiano istituzionale svizzero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23</a:t>
            </a:fld>
            <a:endParaRPr lang="de-CH" dirty="0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7F811BEA-2776-4ECD-82F2-5A4DE6EC8EF7}"/>
              </a:ext>
            </a:extLst>
          </p:cNvPr>
          <p:cNvSpPr txBox="1"/>
          <p:nvPr/>
        </p:nvSpPr>
        <p:spPr>
          <a:xfrm>
            <a:off x="503678" y="332656"/>
            <a:ext cx="8136644" cy="590465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Piemontese, Maria Emanuela 1996,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Capire e farsi capire. Teorie e tecniche della scrittura controllata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Napoli, Tecnodid.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Pini, Verio 2017,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Anche in italiano! 100 anni di lingua italiana nella cultura politica svizzera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Bellinzona, Casagrande. 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Pozzo, Barbara 2013, “Traduzione giuridica”, in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Digesto delle discipline privatistiche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Sezione civile, Aggiornamento VIII, Milano, Giuffrè, pp. 706-732.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Pozzo, Barbara/Bambi, Federigo (a c. di) 2012,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L’italiano giuridico che cambia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Firenze, Accademia della Crusca.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Raso, Tommaso 2007,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scrittura burocratica. La lingua e l’orizzonte del testo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Roma, Carocci. 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Rete per l’eccellenza dell’italiano istituzionale 2010,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peso delle parole: come cambia l’italiano istituzionale con il trattato di Lisbona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Atti della IX giornata REI, Bruxelles.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Rete per l’eccellenza dell’italiano istituzionale 2012,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Chiarezza e traduzione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Atti della XII giornata REI, Lussemburgo.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Rosi, Benedetta 2019,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causalità tra subordinazione e giustapposizione nell’italiano contemporaneo scritto e parlato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tesi di dottorato, Universität Basel.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Sabatini, Francesco 2005, “I testi normativi giuridici: un uso prototipico della lingua”, in Borghi, Marco (a c. di),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Lingua e diritto. La presenza della lingua italiana nel diritto svizzero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Lugano-Basilea, CFPG/Helbing &amp; Lichtenhahn, pp. 17-25.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Sbisà, Marina 2007,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Detto non detto. Le forme della comunicazione implicita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Roma-Bari, Laterza.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Scarpelli, Uberto/Di Lucia, Paolo (a c. di) 1994,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linguaggio del diritto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Milano, Edizioni Universitarie di Lettere Economia Diritto.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Schweizer, Rainer J./Borghi, Marco (a c. di) 2011,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Legislazione plurilingue in Svizzera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Zurigo/San Gallo, DIKE Verlag.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Tosi, Arturo 2008,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L'italiano in Europa. La traduzione come prova di vitalità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Roma, Carocci.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Vellutino, Daniela 2018,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L’italiano istituzionale per la comunicazione pubblica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Bologna, il Mulino.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Venchiarutti, Angelo 2008, “Il multilinguismo come valore europeo”, in Pozzo, Barbara/Timoteo, Marina (a c. di),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Europa e linguaggi giuridici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Milano, Giuffrè, pp. 303-359.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Visconti, Jacqueline (a c. di) 2010, </a:t>
            </a:r>
            <a:r>
              <a:rPr lang="it-IT" sz="12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Lingua e diritto. Livelli di analisi</a:t>
            </a:r>
            <a:r>
              <a:rPr lang="it-IT" sz="120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Milano, Edizioni Universitarie di Lettere Economia Diritto.</a:t>
            </a:r>
            <a:endParaRPr lang="it-IT" sz="1200">
              <a:effectLst/>
              <a:latin typeface="Calibri" panose="020F0502020204030204" pitchFamily="34" charset="0"/>
              <a:ea typeface="Yu Mincho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138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75296" y="154269"/>
            <a:ext cx="8280400" cy="755936"/>
          </a:xfrm>
        </p:spPr>
        <p:txBody>
          <a:bodyPr/>
          <a:lstStyle/>
          <a:p>
            <a:r>
              <a:rPr lang="de-CH" dirty="0"/>
              <a:t>Corpus </a:t>
            </a:r>
            <a:r>
              <a:rPr lang="de-CH" dirty="0" err="1"/>
              <a:t>It-Ist_CH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31800" y="6524626"/>
            <a:ext cx="2628032" cy="333374"/>
          </a:xfrm>
        </p:spPr>
        <p:txBody>
          <a:bodyPr/>
          <a:lstStyle/>
          <a:p>
            <a:r>
              <a:rPr lang="it-IT" dirty="0"/>
              <a:t>Angela Ferrari, </a:t>
            </a:r>
            <a:r>
              <a:rPr lang="it-IT" i="1" dirty="0"/>
              <a:t>Ricerche basilesi sull’italiano istituzionale svizzero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3</a:t>
            </a:fld>
            <a:endParaRPr lang="de-CH" dirty="0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E3CF4E1A-071E-4349-B07E-DA21A9A5A8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713" t="23400" r="29525" b="9401"/>
          <a:stretch/>
        </p:blipFill>
        <p:spPr>
          <a:xfrm>
            <a:off x="575296" y="617052"/>
            <a:ext cx="7993148" cy="572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244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9572" y="2034182"/>
            <a:ext cx="7704856" cy="115212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it-IT" b="0" dirty="0">
                <a:latin typeface="+mn-lt"/>
              </a:rPr>
              <a:t>Analisi della Costituzione svizzera in lingua italiana in prospettiva sincronica e in prospettiva diacronica, sullo sfondo di una comparazione con la Costituzione svizzera in lingua tedesca e con la Costituzione della Repubblica italiana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31800" y="6524626"/>
            <a:ext cx="2628032" cy="333374"/>
          </a:xfrm>
        </p:spPr>
        <p:txBody>
          <a:bodyPr/>
          <a:lstStyle/>
          <a:p>
            <a:r>
              <a:rPr lang="it-IT" dirty="0"/>
              <a:t>Angela Ferrari, </a:t>
            </a:r>
            <a:r>
              <a:rPr lang="it-IT" i="1" dirty="0"/>
              <a:t>Ricerche basilesi sull’italiano istituzionale svizzero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14250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245171"/>
            <a:ext cx="8280400" cy="755936"/>
          </a:xfrm>
        </p:spPr>
        <p:txBody>
          <a:bodyPr/>
          <a:lstStyle/>
          <a:p>
            <a:r>
              <a:rPr lang="de-CH" dirty="0" err="1"/>
              <a:t>Sintassi</a:t>
            </a:r>
            <a:r>
              <a:rPr lang="de-CH" dirty="0"/>
              <a:t> della </a:t>
            </a:r>
            <a:r>
              <a:rPr lang="de-CH" dirty="0" err="1"/>
              <a:t>frase</a:t>
            </a:r>
            <a:r>
              <a:rPr lang="de-CH" dirty="0"/>
              <a:t> semplice e </a:t>
            </a:r>
            <a:r>
              <a:rPr lang="de-CH" dirty="0" err="1"/>
              <a:t>complessa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2000" y="764704"/>
            <a:ext cx="8280200" cy="5076539"/>
          </a:xfrm>
        </p:spPr>
        <p:txBody>
          <a:bodyPr/>
          <a:lstStyle/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it-IT" sz="16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Non è ammessa </a:t>
            </a:r>
            <a:r>
              <a:rPr lang="it-IT" sz="1600" u="sng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la pena di morte</a:t>
            </a:r>
            <a:r>
              <a:rPr lang="it-IT" sz="16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 (Costituzione italiana, art. 27, comma 4)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endParaRPr lang="it-IT" sz="16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it-IT" sz="1600" baseline="300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2</a:t>
            </a:r>
            <a:r>
              <a:rPr lang="it-IT" sz="1600" u="sng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La pena di morte </a:t>
            </a:r>
            <a:r>
              <a:rPr lang="it-IT" sz="16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è vietata (Costituzione svizzera, art. 10)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endParaRPr lang="it-IT" sz="16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it-CH" sz="1600" baseline="30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it-CH" sz="1600" u="sng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Nei settori finanziario e creditizio, nel commercio estero e delle finanze pubbliche,</a:t>
            </a:r>
            <a:r>
              <a:rPr lang="it-CH" sz="16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[la Confederazione] può derogare se necessario al principio della libertà economica. (Costituzione svizzera, art. 100)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it-IT" sz="16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it-CH" sz="1600" baseline="30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3</a:t>
            </a:r>
            <a:r>
              <a:rPr lang="it-CH" sz="16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Lo sciopero e la serrata sono leciti </a:t>
            </a:r>
            <a:r>
              <a:rPr lang="it-CH" sz="1600" u="sng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soltanto se si riferiscono ai rapporti di lavoro e non contrastano con impegni di preservare la pace del lavoro o di condurre trattative di conciliazione</a:t>
            </a:r>
            <a:r>
              <a:rPr lang="it-CH" sz="16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. (Costituzione svizzera, art. 28)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it-IT" sz="16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it-CH" sz="1600" u="sng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Per tutelare l’economia, la proprietà privata e gli azionisti e per garantire una conduzione sostenibile delle imprese</a:t>
            </a:r>
            <a:r>
              <a:rPr lang="it-CH" sz="16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, la legge disciplina […]. </a:t>
            </a:r>
            <a:r>
              <a:rPr lang="de-DE" sz="16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(</a:t>
            </a:r>
            <a:r>
              <a:rPr lang="de-DE" sz="1600" dirty="0" err="1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Costituzione</a:t>
            </a:r>
            <a:r>
              <a:rPr lang="de-DE" sz="16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de-DE" sz="1600" dirty="0" err="1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svizzera</a:t>
            </a:r>
            <a:r>
              <a:rPr lang="de-DE" sz="16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, art. 95)</a:t>
            </a: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endParaRPr lang="it-IT" sz="16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de-DE" sz="1600" u="sng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Zum Schutz der Volkswirtschaft, des Privateigentums und der Aktionärinnen und Aktionäre sowie im Sinne einer nachhaltigen Unternehmensführung</a:t>
            </a:r>
            <a:r>
              <a:rPr lang="de-DE" sz="16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 regelt das Gesetz […]. </a:t>
            </a:r>
            <a:r>
              <a:rPr lang="it-IT" sz="16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(Costituzione svizzera, art. 95)</a:t>
            </a:r>
          </a:p>
          <a:p>
            <a:pPr algn="just">
              <a:lnSpc>
                <a:spcPct val="100000"/>
              </a:lnSpc>
            </a:pPr>
            <a:endParaRPr lang="it-IT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31800" y="6524626"/>
            <a:ext cx="2628032" cy="333374"/>
          </a:xfrm>
        </p:spPr>
        <p:txBody>
          <a:bodyPr/>
          <a:lstStyle/>
          <a:p>
            <a:r>
              <a:rPr lang="it-IT" dirty="0"/>
              <a:t>Angela Ferrari, </a:t>
            </a:r>
            <a:r>
              <a:rPr lang="it-IT" i="1" dirty="0"/>
              <a:t>Ricerche basilesi sull’italiano istituzionale svizzero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16378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448241"/>
            <a:ext cx="8280400" cy="755936"/>
          </a:xfrm>
        </p:spPr>
        <p:txBody>
          <a:bodyPr/>
          <a:lstStyle/>
          <a:p>
            <a:r>
              <a:rPr lang="it-IT" dirty="0"/>
              <a:t>Pragmatica. I significati impliciti e le presupposizioni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9552" y="1256058"/>
            <a:ext cx="8028892" cy="5070534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La Repubblica riconosce e garantisce </a:t>
            </a:r>
            <a:r>
              <a:rPr lang="it-IT" sz="1800" u="sng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i diritti inviolabili dell’uomo</a:t>
            </a:r>
            <a:r>
              <a:rPr lang="it-IT" sz="18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 […]. (Costituzione italiana, art. 2)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&gt;&gt; esistono i diritti inviolabili dell’uomo / l’uomo ha diritti inviolabili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La Repubblica tutela </a:t>
            </a:r>
            <a:r>
              <a:rPr lang="it-IT" sz="1800" u="sng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il lavoro dei minori</a:t>
            </a:r>
            <a:r>
              <a:rPr lang="it-IT" sz="18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 con speciali norme […] (Costituzione italiana, art. 37, comma 3)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&gt;&gt; esiste (ed è ammesso) il lavoro dei minori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[I membri dell’Assemblea federale] </a:t>
            </a:r>
            <a:r>
              <a:rPr lang="it-IT" baseline="30000" dirty="0">
                <a:ea typeface="Yu Mincho" panose="02020400000000000000" pitchFamily="18" charset="-128"/>
                <a:cs typeface="Times New Roman" panose="02020603050405020304" pitchFamily="18" charset="0"/>
              </a:rPr>
              <a:t>2</a:t>
            </a:r>
            <a:r>
              <a:rPr lang="it-IT" sz="18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Rendono pubblici </a:t>
            </a:r>
            <a:r>
              <a:rPr lang="it-IT" sz="1800" u="sng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i loro legami con gruppi d’interesse</a:t>
            </a:r>
            <a:r>
              <a:rPr lang="it-IT" sz="18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. (Costituzione svizzera, art. 161)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t-IT" sz="1800" dirty="0">
                <a:effectLst/>
                <a:ea typeface="Yu Mincho" panose="02020400000000000000" pitchFamily="18" charset="-128"/>
                <a:cs typeface="Times New Roman" panose="02020603050405020304" pitchFamily="18" charset="0"/>
              </a:rPr>
              <a:t>&gt;&gt; esistono legami tra i membri dell’Assemblea federale e gruppi d’interesse</a:t>
            </a:r>
          </a:p>
          <a:p>
            <a:pPr algn="just">
              <a:lnSpc>
                <a:spcPct val="100000"/>
              </a:lnSpc>
            </a:pPr>
            <a:endParaRPr lang="it-IT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31800" y="6524626"/>
            <a:ext cx="2628032" cy="333374"/>
          </a:xfrm>
        </p:spPr>
        <p:txBody>
          <a:bodyPr/>
          <a:lstStyle/>
          <a:p>
            <a:r>
              <a:rPr lang="it-IT" dirty="0"/>
              <a:t>Angela Ferrari, </a:t>
            </a:r>
            <a:r>
              <a:rPr lang="it-IT" i="1" dirty="0"/>
              <a:t>Ricerche basilesi sull’italiano istituzionale svizzero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61060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302805"/>
            <a:ext cx="7993088" cy="1245347"/>
          </a:xfrm>
        </p:spPr>
        <p:txBody>
          <a:bodyPr/>
          <a:lstStyle/>
          <a:p>
            <a:pPr algn="just"/>
            <a:r>
              <a:rPr lang="it-IT" dirty="0"/>
              <a:t>La strutturazione semantica del testo. La dimensione tematico-referenziale e la dimensione logico-argomentativa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75356" y="1700808"/>
            <a:ext cx="7993088" cy="5004536"/>
          </a:xfrm>
        </p:spPr>
        <p:txBody>
          <a:bodyPr/>
          <a:lstStyle/>
          <a:p>
            <a:pPr algn="just">
              <a:lnSpc>
                <a:spcPct val="150000"/>
              </a:lnSpc>
              <a:tabLst>
                <a:tab pos="180340" algn="l"/>
              </a:tabLst>
            </a:pPr>
            <a:r>
              <a:rPr lang="it-IT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Art. 34 </a:t>
            </a:r>
            <a:r>
              <a:rPr lang="it-IT" sz="1800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Diritti politici</a:t>
            </a:r>
            <a:endParaRPr lang="it-IT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it-IT" sz="1800" baseline="30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it-IT" sz="1800" u="dbl" dirty="0">
                <a:effectLst/>
                <a:ea typeface="Calibri" panose="020F0502020204030204" pitchFamily="34" charset="0"/>
                <a:cs typeface="Times New Roman (Corpo CS)"/>
              </a:rPr>
              <a:t>I diritti politici</a:t>
            </a:r>
            <a:r>
              <a:rPr lang="it-IT" sz="1800" u="db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sono garantiti. (Costituzione svizzera, art. 34)</a:t>
            </a:r>
          </a:p>
          <a:p>
            <a:pPr algn="just">
              <a:lnSpc>
                <a:spcPct val="150000"/>
              </a:lnSpc>
            </a:pPr>
            <a:r>
              <a:rPr lang="it-IT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50000"/>
              </a:lnSpc>
            </a:pPr>
            <a:r>
              <a:rPr lang="it-IT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Art. 64</a:t>
            </a:r>
          </a:p>
          <a:p>
            <a:pPr algn="just">
              <a:lnSpc>
                <a:spcPct val="150000"/>
              </a:lnSpc>
            </a:pPr>
            <a:r>
              <a:rPr lang="it-IT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 sedute sono pubbliche; tuttavia ciascuna delle due Camere e il Parlamento a Camere riunite possono deliberare di adunarsi in seduta segreta. [...] (Costituzione italiana, art. 64, comma 2)</a:t>
            </a:r>
          </a:p>
          <a:p>
            <a:pPr algn="just">
              <a:lnSpc>
                <a:spcPct val="100000"/>
              </a:lnSpc>
            </a:pPr>
            <a:endParaRPr lang="it-IT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31800" y="6524626"/>
            <a:ext cx="2628032" cy="333374"/>
          </a:xfrm>
        </p:spPr>
        <p:txBody>
          <a:bodyPr/>
          <a:lstStyle/>
          <a:p>
            <a:r>
              <a:rPr lang="it-IT" dirty="0"/>
              <a:t>Angela Ferrari, </a:t>
            </a:r>
            <a:r>
              <a:rPr lang="it-IT" i="1" dirty="0"/>
              <a:t>Ricerche basilesi sull’italiano istituzionale svizzero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2337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4092" y="455461"/>
            <a:ext cx="8280400" cy="1173344"/>
          </a:xfrm>
        </p:spPr>
        <p:txBody>
          <a:bodyPr/>
          <a:lstStyle/>
          <a:p>
            <a:pPr algn="just"/>
            <a:r>
              <a:rPr lang="it-IT" dirty="0"/>
              <a:t>La configurazione retorica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33615" y="2780928"/>
            <a:ext cx="7992888" cy="5076539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it-IT" sz="2000" dirty="0">
                <a:effectLst/>
                <a:ea typeface="Yu Mincho" panose="02020400000000000000" pitchFamily="18" charset="-128"/>
                <a:cs typeface="Calibri" panose="020F0502020204030204" pitchFamily="34" charset="0"/>
              </a:rPr>
              <a:t>L’arte e la scienza sono libere, e libero ne è l’insegnamento. (Costituzione italiana, art. 33, comma 1)</a:t>
            </a:r>
            <a:endParaRPr lang="it-IT" sz="20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endParaRPr lang="it-IT" sz="2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31800" y="6524626"/>
            <a:ext cx="2628032" cy="333374"/>
          </a:xfrm>
        </p:spPr>
        <p:txBody>
          <a:bodyPr/>
          <a:lstStyle/>
          <a:p>
            <a:r>
              <a:rPr lang="it-IT" dirty="0"/>
              <a:t>Angela Ferrari, </a:t>
            </a:r>
            <a:r>
              <a:rPr lang="it-IT" i="1" dirty="0"/>
              <a:t>Ricerche basilesi sull’italiano istituzionale svizzero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2473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4092" y="455461"/>
            <a:ext cx="8280400" cy="1173344"/>
          </a:xfrm>
        </p:spPr>
        <p:txBody>
          <a:bodyPr/>
          <a:lstStyle/>
          <a:p>
            <a:pPr algn="just"/>
            <a:r>
              <a:rPr lang="it-IT" dirty="0"/>
              <a:t>Il trattamento linguistico di donna e uomo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5251" y="1357499"/>
            <a:ext cx="7992888" cy="5076539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it-IT" dirty="0">
                <a:ea typeface="Yu Mincho" panose="02020400000000000000" pitchFamily="18" charset="-128"/>
                <a:cs typeface="Times New Roman" panose="02020603050405020304" pitchFamily="18" charset="0"/>
              </a:rPr>
              <a:t>Art. 110 Lavoro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it-IT" sz="1800" baseline="30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r>
              <a:rPr lang="it-IT" sz="18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La Confederazione può emanare prescrizioni su:</a:t>
            </a:r>
            <a:endParaRPr lang="it-IT" sz="1800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60000" lvl="3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it-IT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a. la protezione </a:t>
            </a:r>
            <a:r>
              <a:rPr lang="it-IT" u="sng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dei lavoratori e delle lavoratrici;</a:t>
            </a:r>
            <a:endParaRPr lang="it-IT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60000" lvl="3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it-IT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b. i rapporti tra i datori di lavoro e </a:t>
            </a:r>
            <a:r>
              <a:rPr lang="it-IT" u="sng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i lavoratori e le lavoratrici,</a:t>
            </a:r>
            <a:r>
              <a:rPr lang="it-IT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in particolare la regolamentazione in comune di questioni aziendali e professionali;</a:t>
            </a:r>
            <a:endParaRPr lang="it-IT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marL="360000" lvl="3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it-IT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c. il servizio di collocamento; […] (Costituzione svizzera, art. 110)</a:t>
            </a:r>
            <a:endParaRPr lang="it-IT" dirty="0">
              <a:effectLst/>
              <a:ea typeface="Yu Mincho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it-IT" sz="20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31800" y="6524626"/>
            <a:ext cx="2628032" cy="333374"/>
          </a:xfrm>
        </p:spPr>
        <p:txBody>
          <a:bodyPr/>
          <a:lstStyle/>
          <a:p>
            <a:r>
              <a:rPr lang="it-IT" dirty="0"/>
              <a:t>Angela Ferrari, </a:t>
            </a:r>
            <a:r>
              <a:rPr lang="it-IT" i="1" dirty="0"/>
              <a:t>Ricerche basilesi sull’italiano istituzionale svizzero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de-CH"/>
              <a:t>Universität Basel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1826-9277-4232-A2B5-17D05DFC7392}" type="slidenum">
              <a:rPr lang="de-CH" smtClean="0"/>
              <a:pPr/>
              <a:t>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79222820"/>
      </p:ext>
    </p:extLst>
  </p:cSld>
  <p:clrMapOvr>
    <a:masterClrMapping/>
  </p:clrMapOvr>
</p:sld>
</file>

<file path=ppt/theme/theme1.xml><?xml version="1.0" encoding="utf-8"?>
<a:theme xmlns:a="http://schemas.openxmlformats.org/drawingml/2006/main" name="uni_basel_V02_de">
  <a:themeElements>
    <a:clrScheme name="Uni Basel">
      <a:dk1>
        <a:srgbClr val="000000"/>
      </a:dk1>
      <a:lt1>
        <a:srgbClr val="FFFFFF"/>
      </a:lt1>
      <a:dk2>
        <a:srgbClr val="006E6E"/>
      </a:dk2>
      <a:lt2>
        <a:srgbClr val="BEC3C8"/>
      </a:lt2>
      <a:accent1>
        <a:srgbClr val="A5D7D2"/>
      </a:accent1>
      <a:accent2>
        <a:srgbClr val="1EA5A5"/>
      </a:accent2>
      <a:accent3>
        <a:srgbClr val="2D373C"/>
      </a:accent3>
      <a:accent4>
        <a:srgbClr val="8C9196"/>
      </a:accent4>
      <a:accent5>
        <a:srgbClr val="D20537"/>
      </a:accent5>
      <a:accent6>
        <a:srgbClr val="EB829B"/>
      </a:accent6>
      <a:hlink>
        <a:srgbClr val="000000"/>
      </a:hlink>
      <a:folHlink>
        <a:srgbClr val="000000"/>
      </a:folHlink>
    </a:clrScheme>
    <a:fontScheme name="Uni Basel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ts val="2200"/>
          </a:lnSpc>
          <a:defRPr dirty="0"/>
        </a:defPPr>
      </a:lstStyle>
    </a:txDef>
  </a:objectDefaults>
  <a:extraClrSchemeLst>
    <a:extraClrScheme>
      <a:clrScheme name="Uni Basel">
        <a:dk1>
          <a:srgbClr val="000000"/>
        </a:dk1>
        <a:lt1>
          <a:srgbClr val="FFFFFF"/>
        </a:lt1>
        <a:dk2>
          <a:srgbClr val="006E6E"/>
        </a:dk2>
        <a:lt2>
          <a:srgbClr val="BEC3C8"/>
        </a:lt2>
        <a:accent1>
          <a:srgbClr val="A5D7D2"/>
        </a:accent1>
        <a:accent2>
          <a:srgbClr val="1EA5A5"/>
        </a:accent2>
        <a:accent3>
          <a:srgbClr val="2D373C"/>
        </a:accent3>
        <a:accent4>
          <a:srgbClr val="8C9196"/>
        </a:accent4>
        <a:accent5>
          <a:srgbClr val="D20537"/>
        </a:accent5>
        <a:accent6>
          <a:srgbClr val="EB829B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uni_basel_V03_de.potx</Template>
  <TotalTime>0</TotalTime>
  <Words>4895</Words>
  <Application>Microsoft Office PowerPoint</Application>
  <PresentationFormat>Presentazione su schermo (4:3)</PresentationFormat>
  <Paragraphs>237</Paragraphs>
  <Slides>23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30" baseType="lpstr">
      <vt:lpstr>Arial</vt:lpstr>
      <vt:lpstr>Calibri</vt:lpstr>
      <vt:lpstr>Georgia</vt:lpstr>
      <vt:lpstr>Times New Roman</vt:lpstr>
      <vt:lpstr>Times New Roman (Corpo CS)</vt:lpstr>
      <vt:lpstr>Yu Mincho</vt:lpstr>
      <vt:lpstr>uni_basel_V02_de</vt:lpstr>
      <vt:lpstr>Ricerche basilesi sull’italiano istituzionale svizzero: assi di ricerca e primi risultati Incontro di studio L’italiano federale sotto la lente accademica</vt:lpstr>
      <vt:lpstr>Ricerca del Fondo Nazionale Svizzero per la Ricerca Scientifica   </vt:lpstr>
      <vt:lpstr>Corpus It-Ist_CH</vt:lpstr>
      <vt:lpstr>Analisi della Costituzione svizzera in lingua italiana in prospettiva sincronica e in prospettiva diacronica, sullo sfondo di una comparazione con la Costituzione svizzera in lingua tedesca e con la Costituzione della Repubblica italiana</vt:lpstr>
      <vt:lpstr>Sintassi della frase semplice e complessa</vt:lpstr>
      <vt:lpstr>Pragmatica. I significati impliciti e le presupposizioni</vt:lpstr>
      <vt:lpstr>La strutturazione semantica del testo. La dimensione tematico-referenziale e la dimensione logico-argomentativa</vt:lpstr>
      <vt:lpstr>La configurazione retorica</vt:lpstr>
      <vt:lpstr>Il trattamento linguistico di donna e uomo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Universität Basel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Ricerche basilesi sull’italiano istituzionale svizzero: assi di ricerca e primi risultati Incontro di Studio L’italiano federale sotto la lente accademica</dc:title>
  <dc:creator>712588</dc:creator>
  <cp:lastModifiedBy>Mjbk</cp:lastModifiedBy>
  <cp:revision>33</cp:revision>
  <dcterms:created xsi:type="dcterms:W3CDTF">2021-10-12T08:25:02Z</dcterms:created>
  <dcterms:modified xsi:type="dcterms:W3CDTF">2021-11-01T16:56:43Z</dcterms:modified>
</cp:coreProperties>
</file>