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8" r:id="rId4"/>
    <p:sldId id="277" r:id="rId5"/>
    <p:sldId id="280" r:id="rId6"/>
    <p:sldId id="279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36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AE0D-D7AD-5144-BECC-BCAA9107295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80B7-ACF5-F64B-9C39-2252301B3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202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BBA51-8F54-CE43-8E71-B1C07E634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C3AAAC2-6F38-BB43-99BC-B5858A396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765B95-832E-1B48-ABD0-D34012D2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AE7ED2-A4CB-644D-967C-CBF18B4C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4331C7-FF6E-A841-ACE5-38F8155C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9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A3DC2-9FF7-6F48-B895-F7428D10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50E1EB-16E0-EC4C-90D8-94BACED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8EFE3C-2468-0441-8BEC-CBB064B2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020571-97F3-C245-8B15-5E3CD77D7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460AD7-F639-F64E-AAB4-C67E58E8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01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0AB2915-72F5-E948-8E2B-E0F052BF6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98E47F-3104-7A48-A77C-D1EBF0699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DAB4B1-6583-374E-96B4-3C5F464D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BB609B-5784-684D-9C8D-81238137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C9A27F-DD4C-424B-8361-F85CF965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38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617B40-158B-1944-9FB0-5B5D8716A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CB0A3-8953-7C4A-8221-20C52D11B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81625D-FB81-7849-9FC5-E32CD13B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205830-FC3E-844D-8022-7C7D28557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9E07E1-3A46-244F-BBA1-0B23179B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22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028E0-1FA5-1741-8315-787F80EF5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39ABC8-35AF-7448-85F8-D55D1B241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1E8E60-F7D5-5949-95D9-6A1A42211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9566B6-2AC7-4D40-B76B-65D248B1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BEC905-F3CF-C147-9923-3FD5688A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48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2913D-AB7A-4E4E-8126-0DEC9EB0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A3DAAD-79C4-504D-ADEC-C16D44904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D7C5E9-DBEC-3B41-BC3F-24B855760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583E9E-7F15-C14D-BB56-C1415058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F62994-8A4D-4544-A5A0-7FEFF0E4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E3B6C6-71FF-FD49-BB42-D8C5F957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64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6A25AF-F4B1-704D-9AC6-7AAF4142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0E71A5-7A23-9249-8350-01F10FC39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05018F-52A7-B344-812D-8839D4ADF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250E9AD-BB95-9848-A0CA-E2853ED18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2017025-8AF5-174A-8B85-75938A748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7FC8AE-1579-1E46-8BD5-631F0F32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7735E51-E335-754F-9810-A2C3621A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B4473B-E087-594F-B97A-A37384057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7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E45C68-25AC-744D-8A57-588FD5BE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4181E6-8F10-2A47-895F-F867B23A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FF74DC7-19D3-DF47-BEFE-15870928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548D09-02EF-264F-8AD1-A77F1A6A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37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5AE75A-9083-414A-ADDF-C3F108255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41D678F-CF32-7742-86D6-CE5E8AC3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415D80-7F32-7547-BD91-A01FB067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58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09EC1-14A2-724A-BB2A-1C21325F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5C057-2331-C44B-AC3B-83FF80CB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A31A6B-7C0C-8F49-93CC-3EA1B773C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A0A2D7-99E9-FC4B-A8E7-BF56801C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FCECEC-74BE-C644-ABF7-EA421253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4601AA-584D-1F46-B40B-76329E28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40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C1DB4-27CB-4A4E-8391-03ACD2F87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BA8410B-E513-814A-B7E1-2EB6084DC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4657F6-6BDF-D445-8A43-208E6C68C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DBC93B-F3B7-7940-8C15-66501D21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6CD197-1C1B-E64B-8334-D11F998D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BCC3B4-1BAB-2D45-86A5-1B995F12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80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4F9E0C3-489B-894C-816E-C72ADCEE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4E6344-E09F-274F-983D-DD54F050A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D7C06-B0AE-E74C-B61A-612E325B6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C950-A8EF-1443-89B2-AFD78EA1E12D}" type="datetimeFigureOut">
              <a:rPr lang="it-IT" smtClean="0"/>
              <a:t>01/11/2021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8ACEA8-D8D1-014B-A732-1A9DD7EFE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240709-9091-AA48-A61C-009FD51C7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1831-EAC0-0242-9F18-11DF1541C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88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orse di Studio totali per corsi di Laurea Magistrale alla LUISS  Scambieuropei">
            <a:extLst>
              <a:ext uri="{FF2B5EF4-FFF2-40B4-BE49-F238E27FC236}">
                <a16:creationId xmlns:a16="http://schemas.microsoft.com/office/drawing/2014/main" id="{E73348E9-29FA-154A-8BBE-4A984231E0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03785" y="1236785"/>
            <a:ext cx="2344615" cy="23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F99AB6-CB1A-B84E-BF4C-DE7A4B0DBF5F}"/>
              </a:ext>
            </a:extLst>
          </p:cNvPr>
          <p:cNvSpPr txBox="1"/>
          <p:nvPr/>
        </p:nvSpPr>
        <p:spPr>
          <a:xfrm>
            <a:off x="1460942" y="1678413"/>
            <a:ext cx="984738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0D4277"/>
              </a:solidFill>
            </a:endParaRPr>
          </a:p>
          <a:p>
            <a:endParaRPr lang="it-IT" dirty="0">
              <a:solidFill>
                <a:srgbClr val="0D4277"/>
              </a:solidFill>
            </a:endParaRPr>
          </a:p>
          <a:p>
            <a:endParaRPr lang="it-IT" dirty="0">
              <a:solidFill>
                <a:srgbClr val="0D4277"/>
              </a:solidFill>
            </a:endParaRPr>
          </a:p>
          <a:p>
            <a:endParaRPr lang="it-IT" dirty="0">
              <a:solidFill>
                <a:srgbClr val="0D4277"/>
              </a:solidFill>
            </a:endParaRPr>
          </a:p>
          <a:p>
            <a:endParaRPr lang="it-IT" dirty="0">
              <a:solidFill>
                <a:srgbClr val="0D4277"/>
              </a:solidFill>
            </a:endParaRPr>
          </a:p>
          <a:p>
            <a:r>
              <a:rPr lang="it-IT" sz="45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 e l’estetica formante della norma giuridica</a:t>
            </a:r>
          </a:p>
          <a:p>
            <a:r>
              <a:rPr lang="it-IT" sz="3200" b="1" dirty="0">
                <a:solidFill>
                  <a:srgbClr val="0D4277"/>
                </a:solidFill>
                <a:latin typeface="Perpetua" panose="02020502060401020303" pitchFamily="18" charset="77"/>
              </a:rPr>
              <a:t>Sulla dimensione estetica del diritto</a:t>
            </a:r>
          </a:p>
          <a:p>
            <a:endParaRPr lang="it-IT" sz="3200" b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Daniele M.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000" dirty="0">
                <a:solidFill>
                  <a:srgbClr val="0D4277"/>
                </a:solidFill>
                <a:latin typeface="Perpetua" panose="02020502060401020303" pitchFamily="18" charset="77"/>
              </a:rPr>
              <a:t>| </a:t>
            </a:r>
            <a:r>
              <a:rPr lang="it-IT" sz="2000" dirty="0" err="1">
                <a:solidFill>
                  <a:srgbClr val="0D4277"/>
                </a:solidFill>
                <a:latin typeface="Perpetua" panose="02020502060401020303" pitchFamily="18" charset="77"/>
              </a:rPr>
              <a:t>daniele.cananzi@unirc.it</a:t>
            </a:r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6E633C52-E406-1C40-9A95-724D4415D23F}"/>
              </a:ext>
            </a:extLst>
          </p:cNvPr>
          <p:cNvCxnSpPr/>
          <p:nvPr/>
        </p:nvCxnSpPr>
        <p:spPr>
          <a:xfrm>
            <a:off x="1503391" y="5150081"/>
            <a:ext cx="9741877" cy="0"/>
          </a:xfrm>
          <a:prstGeom prst="line">
            <a:avLst/>
          </a:prstGeom>
          <a:ln w="4127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C80351F5-B1B7-B349-8338-1827CDE0C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678" y="446344"/>
            <a:ext cx="1781898" cy="213129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806563-4163-3A4D-8B38-FBE4105D1688}"/>
              </a:ext>
            </a:extLst>
          </p:cNvPr>
          <p:cNvSpPr txBox="1"/>
          <p:nvPr/>
        </p:nvSpPr>
        <p:spPr>
          <a:xfrm>
            <a:off x="2754101" y="838274"/>
            <a:ext cx="8754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0D4277"/>
                </a:solidFill>
                <a:latin typeface="Perpetua" panose="02020502060401020303" pitchFamily="18" charset="77"/>
              </a:rPr>
              <a:t>Incontro di studio</a:t>
            </a:r>
          </a:p>
          <a:p>
            <a:r>
              <a:rPr lang="it-IT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L’italiano federale sotto la lente accademica</a:t>
            </a:r>
          </a:p>
          <a:p>
            <a:r>
              <a:rPr lang="it-IT" i="1" dirty="0">
                <a:solidFill>
                  <a:srgbClr val="0D4277"/>
                </a:solidFill>
                <a:latin typeface="Perpetua" panose="02020502060401020303" pitchFamily="18" charset="77"/>
              </a:rPr>
              <a:t>Bellinzona, 21 ottobre 2021</a:t>
            </a:r>
          </a:p>
        </p:txBody>
      </p:sp>
    </p:spTree>
    <p:extLst>
      <p:ext uri="{BB962C8B-B14F-4D97-AF65-F5344CB8AC3E}">
        <p14:creationId xmlns:p14="http://schemas.microsoft.com/office/powerpoint/2010/main" val="4045126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10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562939" y="1182366"/>
            <a:ext cx="50548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«La prima esigenza si ricollega al canone richiedente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l’attualità dell’intendere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il quale, come vale per la funzione ricognitiva, così vale a fortiori per la funzione transitiva e riproduttiva dell’interpretazione. </a:t>
            </a: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(…)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B8E7F6-512E-6C48-A387-F10362ED7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044" y="1078617"/>
            <a:ext cx="3442258" cy="48386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44EBB13-337F-1D48-9B03-9364ED6A9BEE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5565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11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562939" y="795507"/>
            <a:ext cx="505487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La seconda esigenza si ricollega, invece, al canone richiedente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l’adeguazione dell’intendere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, cioè la sua corrispondenza all’oggetto e insieme, al canone dell’autonomia e immanenza ermeneutica, che pone l’interprete, anche in fase di riproduzione, di fronte a un temine fermo e insuperabile, tale da vincolare la sua attività espressiva e da fare della sua una ispirazione obbligata»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E. Betti,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Teoria generale dell’interpretazione,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Milano, 1990, pp. 760-761.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B8E7F6-512E-6C48-A387-F10362ED7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044" y="1078617"/>
            <a:ext cx="3442258" cy="48386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DB90F4-E9DD-1343-B136-27A1EB08D617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4809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12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557684" y="1571184"/>
            <a:ext cx="50548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Sensus</a:t>
            </a:r>
            <a:r>
              <a:rPr lang="it-IT" sz="2800" i="1" dirty="0">
                <a:solidFill>
                  <a:srgbClr val="0D4277"/>
                </a:solidFill>
                <a:latin typeface="Perpetua" panose="02020502060401020303" pitchFamily="18" charset="77"/>
              </a:rPr>
              <a:t> non est </a:t>
            </a:r>
            <a:r>
              <a:rPr lang="it-IT" sz="28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inferendus</a:t>
            </a:r>
            <a:r>
              <a:rPr lang="it-IT" sz="2800" i="1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  <a:r>
              <a:rPr lang="it-IT" sz="28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sed</a:t>
            </a:r>
            <a:r>
              <a:rPr lang="it-IT" sz="2800" i="1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efferendus</a:t>
            </a:r>
            <a:endParaRPr lang="it-IT" sz="2800" i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E. Betti,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Teoria generale dell’interpretazione,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cit., p. 102.</a:t>
            </a:r>
          </a:p>
          <a:p>
            <a:pPr algn="r"/>
            <a:endParaRPr lang="it-IT" sz="1600" i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I cinque canoni ermeneutici:</a:t>
            </a:r>
          </a:p>
          <a:p>
            <a:pPr marL="514350" indent="-514350" algn="just">
              <a:buAutoNum type="arabicParenR"/>
            </a:pP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Autonomia</a:t>
            </a:r>
          </a:p>
          <a:p>
            <a:pPr marL="514350" indent="-514350" algn="just">
              <a:buAutoNum type="arabicParenR"/>
            </a:pP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Totalità e coerenza</a:t>
            </a:r>
          </a:p>
          <a:p>
            <a:pPr marL="514350" indent="-514350" algn="just">
              <a:buAutoNum type="arabicParenR"/>
            </a:pP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Attualità dell’intendere</a:t>
            </a:r>
          </a:p>
          <a:p>
            <a:pPr marL="514350" indent="-514350" algn="just">
              <a:buAutoNum type="arabicParenR"/>
            </a:pP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Adeguazione dell’intendere</a:t>
            </a:r>
          </a:p>
          <a:p>
            <a:pPr algn="just"/>
            <a:endParaRPr lang="it-IT" sz="2800" i="1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B8E7F6-512E-6C48-A387-F10362ED7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044" y="1078617"/>
            <a:ext cx="3442258" cy="48386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80E21A5-46C0-E448-B79E-FCC0BD99C96A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3441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13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3552097" y="2482276"/>
            <a:ext cx="40774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«Monde tu texte»</a:t>
            </a: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Monde de l’oeuvre</a:t>
            </a:r>
          </a:p>
          <a:p>
            <a:pPr algn="just"/>
            <a:endParaRPr lang="it-IT" sz="2800" i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P.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Ricoeur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  <a:r>
              <a:rPr lang="it-IT" sz="16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Du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 texte à </a:t>
            </a:r>
            <a:r>
              <a:rPr lang="it-IT" sz="16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l’action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,</a:t>
            </a:r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Paris, 104.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EA11124-81D0-5F43-AFEC-A402D05C8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7809" y="1078623"/>
            <a:ext cx="3291592" cy="483864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995E1BF-5F17-5B4D-BFC6-92FD36364B4C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1932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14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3552097" y="2482276"/>
            <a:ext cx="4077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Formatività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just"/>
            <a:endParaRPr lang="it-IT" sz="2800" i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L.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Pareyson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Estetica,</a:t>
            </a:r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Milano, 1988. 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DF34494-3C72-E74A-99EC-9063C22001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51" t="4233" r="21737" b="3915"/>
          <a:stretch/>
        </p:blipFill>
        <p:spPr>
          <a:xfrm>
            <a:off x="7998768" y="1181118"/>
            <a:ext cx="2971680" cy="483864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E590449-A3B6-C240-99CC-5249AA0EAD8F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07110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15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3540373" y="1973680"/>
            <a:ext cx="381506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muß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ein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b="1" dirty="0" err="1">
                <a:solidFill>
                  <a:srgbClr val="0D4277"/>
                </a:solidFill>
                <a:latin typeface="Perpetua" panose="02020502060401020303" pitchFamily="18" charset="77"/>
              </a:rPr>
              <a:t>hermeneutisch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b="1" dirty="0" err="1">
                <a:solidFill>
                  <a:srgbClr val="0D4277"/>
                </a:solidFill>
                <a:latin typeface="Perpetua" panose="02020502060401020303" pitchFamily="18" charset="77"/>
              </a:rPr>
              <a:t>geschultes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b="1" dirty="0" err="1">
                <a:solidFill>
                  <a:srgbClr val="0D4277"/>
                </a:solidFill>
                <a:latin typeface="Perpetua" panose="02020502060401020303" pitchFamily="18" charset="77"/>
              </a:rPr>
              <a:t>Bewußtsein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für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die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Andersheit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des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Textes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von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vornherein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empfänglich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sein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just"/>
            <a:endParaRPr lang="it-IT" sz="28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H.G.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Gadamer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  <a:r>
              <a:rPr lang="it-IT" sz="16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Wharheit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 und </a:t>
            </a:r>
            <a:r>
              <a:rPr lang="it-IT" sz="1600" i="1" dirty="0" err="1">
                <a:solidFill>
                  <a:srgbClr val="0D4277"/>
                </a:solidFill>
                <a:latin typeface="Perpetua" panose="02020502060401020303" pitchFamily="18" charset="77"/>
              </a:rPr>
              <a:t>Methode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Tübingen, 1986, p. 273.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B3B568F-B58F-A04B-90C8-5DFC62E23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673" y="1181118"/>
            <a:ext cx="3338775" cy="475522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30949CE4-774A-5C48-AB2D-C2B600FCD8A3}"/>
              </a:ext>
            </a:extLst>
          </p:cNvPr>
          <p:cNvSpPr/>
          <p:nvPr/>
        </p:nvSpPr>
        <p:spPr>
          <a:xfrm>
            <a:off x="12024543" y="5427147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ȘȘ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A0E4B31-AD5E-0D46-B496-52ED6F07AA3D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7124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16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3889517" y="2490281"/>
            <a:ext cx="385688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</a:t>
            </a:r>
            <a:r>
              <a:rPr lang="it-IT" sz="2800" b="1" i="1" dirty="0">
                <a:solidFill>
                  <a:srgbClr val="0D4277"/>
                </a:solidFill>
                <a:latin typeface="Perpetua" panose="02020502060401020303" pitchFamily="18" charset="77"/>
              </a:rPr>
              <a:t>La crisi del diritto è </a:t>
            </a:r>
          </a:p>
          <a:p>
            <a:r>
              <a:rPr lang="it-IT" sz="2800" b="1" i="1" dirty="0">
                <a:solidFill>
                  <a:srgbClr val="0D4277"/>
                </a:solidFill>
                <a:latin typeface="Perpetua" panose="02020502060401020303" pitchFamily="18" charset="77"/>
              </a:rPr>
              <a:t>crisi dell’arte del diritto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just"/>
            <a:endParaRPr lang="it-IT" sz="28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F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. Carnelutti,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Crisi dell’atte e crisi del diritto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in «Rivista di diritto processuale», 1962, 4, p. 11. 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FBD88279-DD5E-5445-9BF3-E4F374907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093" y="1181117"/>
            <a:ext cx="3177355" cy="475522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9EAADC1-D510-DB4A-B74C-0FA12BB4FB15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278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E5821E1-25E5-8F4E-AE7D-A6DDBF92140E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7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2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E8165EF9-2AF0-FF4C-91B9-AE905E76E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90" r="3765"/>
          <a:stretch/>
        </p:blipFill>
        <p:spPr>
          <a:xfrm>
            <a:off x="7576457" y="1225709"/>
            <a:ext cx="3338286" cy="445221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B78305B-8F53-E843-B980-206EC8C2B3F0}"/>
              </a:ext>
            </a:extLst>
          </p:cNvPr>
          <p:cNvSpPr txBox="1"/>
          <p:nvPr/>
        </p:nvSpPr>
        <p:spPr>
          <a:xfrm>
            <a:off x="3528659" y="2228671"/>
            <a:ext cx="37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</a:t>
            </a:r>
            <a:r>
              <a:rPr lang="it-IT" sz="2800" b="1" dirty="0" err="1">
                <a:solidFill>
                  <a:srgbClr val="0D4277"/>
                </a:solidFill>
                <a:latin typeface="Perpetua" panose="02020502060401020303" pitchFamily="18" charset="77"/>
              </a:rPr>
              <a:t>Ius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 est ars 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boni et </a:t>
            </a:r>
            <a:r>
              <a:rPr lang="it-IT" sz="2800" dirty="0" err="1">
                <a:solidFill>
                  <a:srgbClr val="0D4277"/>
                </a:solidFill>
                <a:latin typeface="Perpetua" panose="02020502060401020303" pitchFamily="18" charset="77"/>
              </a:rPr>
              <a:t>aequi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Digesto, 1,1,1.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305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3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B78305B-8F53-E843-B980-206EC8C2B3F0}"/>
              </a:ext>
            </a:extLst>
          </p:cNvPr>
          <p:cNvSpPr txBox="1"/>
          <p:nvPr/>
        </p:nvSpPr>
        <p:spPr>
          <a:xfrm>
            <a:off x="2461857" y="1001513"/>
            <a:ext cx="833509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Due premesse assertorie: </a:t>
            </a:r>
          </a:p>
          <a:p>
            <a:endParaRPr lang="it-IT" sz="28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just"/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1) non ritengo utile parlare di arte con riferimento al diritto se si rimane su un </a:t>
            </a:r>
            <a:r>
              <a:rPr lang="it-IT" sz="2400" i="1" dirty="0">
                <a:solidFill>
                  <a:srgbClr val="0D4277"/>
                </a:solidFill>
                <a:latin typeface="Perpetua" panose="02020502060401020303" pitchFamily="18" charset="77"/>
              </a:rPr>
              <a:t>piano evocativo</a:t>
            </a:r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: in questo senso si parla di arte del diritto o si esprimono analogie solo per evidenziare come il diritto (nelle sue varie manifestazioni: dalla legislazione alla giurisdizione, ad esempio) non sia trattabile </a:t>
            </a:r>
            <a:r>
              <a:rPr lang="it-IT" sz="2400" i="1" dirty="0">
                <a:solidFill>
                  <a:srgbClr val="0D4277"/>
                </a:solidFill>
                <a:latin typeface="Perpetua" panose="02020502060401020303" pitchFamily="18" charset="77"/>
              </a:rPr>
              <a:t>more geometrico</a:t>
            </a:r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 o con la pretesa della </a:t>
            </a:r>
            <a:r>
              <a:rPr lang="it-IT" sz="2400" dirty="0" err="1">
                <a:solidFill>
                  <a:srgbClr val="0D4277"/>
                </a:solidFill>
                <a:latin typeface="Perpetua" panose="02020502060401020303" pitchFamily="18" charset="77"/>
              </a:rPr>
              <a:t>spiegabilità</a:t>
            </a:r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 tecno-scientifica tipica delle scienze esatte. </a:t>
            </a:r>
          </a:p>
          <a:p>
            <a:pPr algn="just"/>
            <a:endParaRPr lang="it-IT" sz="24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just"/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2) non ritengo utile trattare </a:t>
            </a:r>
            <a:r>
              <a:rPr lang="it-IT" sz="2400" i="1" dirty="0">
                <a:solidFill>
                  <a:srgbClr val="0D4277"/>
                </a:solidFill>
                <a:latin typeface="Perpetua" panose="02020502060401020303" pitchFamily="18" charset="77"/>
              </a:rPr>
              <a:t>retoricamente</a:t>
            </a:r>
            <a:r>
              <a:rPr lang="it-IT" sz="2400" dirty="0">
                <a:solidFill>
                  <a:srgbClr val="0D4277"/>
                </a:solidFill>
                <a:latin typeface="Perpetua" panose="02020502060401020303" pitchFamily="18" charset="77"/>
              </a:rPr>
              <a:t> l’arte nel diritto per suggestionare o operando parallelismi che mantengono reciprocamente estranei la sfera dell’arte e quella del diritto.</a:t>
            </a:r>
          </a:p>
          <a:p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DBDC41-8849-444C-A8F6-44AD9B7C1C54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694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4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B78305B-8F53-E843-B980-206EC8C2B3F0}"/>
              </a:ext>
            </a:extLst>
          </p:cNvPr>
          <p:cNvSpPr txBox="1"/>
          <p:nvPr/>
        </p:nvSpPr>
        <p:spPr>
          <a:xfrm>
            <a:off x="2461857" y="1001513"/>
            <a:ext cx="83350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La mia questione:</a:t>
            </a:r>
          </a:p>
          <a:p>
            <a:endParaRPr lang="it-IT" sz="2800" b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in che termini il riferimento e il rimando all’arte può avere un significato per l’attività del giurista? </a:t>
            </a:r>
          </a:p>
          <a:p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80F9DE4-A3E7-2346-8A14-956885C5E9B5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3927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5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513074B-AC65-DF43-9289-30CDBE5F0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658" y="1191148"/>
            <a:ext cx="3439884" cy="485753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1E40A6E-07A8-3143-89FF-29E6FC90CA2D}"/>
              </a:ext>
            </a:extLst>
          </p:cNvPr>
          <p:cNvSpPr txBox="1"/>
          <p:nvPr/>
        </p:nvSpPr>
        <p:spPr>
          <a:xfrm>
            <a:off x="2740966" y="2296054"/>
            <a:ext cx="42839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Tesi  di Francesco Carnelutti:</a:t>
            </a:r>
          </a:p>
          <a:p>
            <a:pPr algn="just"/>
            <a:endParaRPr lang="it-IT" sz="2800" i="1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just"/>
            <a:r>
              <a:rPr lang="it-IT" sz="2800" i="1" dirty="0">
                <a:solidFill>
                  <a:srgbClr val="0D4277"/>
                </a:solidFill>
                <a:latin typeface="Perpetua" panose="02020502060401020303" pitchFamily="18" charset="77"/>
              </a:rPr>
              <a:t>Il diritto è una </a:t>
            </a:r>
            <a:r>
              <a:rPr lang="it-IT" sz="2800" b="1" i="1" dirty="0">
                <a:solidFill>
                  <a:srgbClr val="0D4277"/>
                </a:solidFill>
                <a:latin typeface="Perpetua" panose="02020502060401020303" pitchFamily="18" charset="77"/>
              </a:rPr>
              <a:t>vera e propria arte </a:t>
            </a:r>
            <a:r>
              <a:rPr lang="it-IT" sz="2800" i="1" dirty="0">
                <a:solidFill>
                  <a:srgbClr val="0D4277"/>
                </a:solidFill>
                <a:latin typeface="Perpetua" panose="02020502060401020303" pitchFamily="18" charset="77"/>
              </a:rPr>
              <a:t>al pari di tutte le altre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62EA819-DE02-9642-A8AF-9A4316BEBB37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85784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6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740966" y="1807699"/>
            <a:ext cx="476246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«un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codice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somiglia dunque a una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partitura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?</a:t>
            </a: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(…)</a:t>
            </a: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Le note musicali, al profano che le osserva non dicono nulla. Ma anche di un articolo del codice è la stessa cosa»</a:t>
            </a: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F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. Carnelutti,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Arte del diritto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Torino, 2017, pp. 46, 47.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F3C4B33-77F0-5B41-A6E4-95FC53EB7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658" y="1191148"/>
            <a:ext cx="3439884" cy="485753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FE7C8F6-C069-8E46-84CB-CC25F6BDEAD2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5279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7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740966" y="1112023"/>
            <a:ext cx="42839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«L’interpretazione giuridica e l’interpretazione artistica non sono due cose diverse, ma una cosa sola. Se il diritto non fosse arte, l’interpretazione non ci avrebbe che fare.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L’interpretazione giuridica è interpretazione artistica: se non fosse tale, non sarebbe interpretazione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F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. Carnelutti,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Arte del diritto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cit., p. 45.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F3C4B33-77F0-5B41-A6E4-95FC53EB7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658" y="1191148"/>
            <a:ext cx="3439884" cy="485753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CF04029-F399-5C4C-81FA-052FB8FE7AE9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2368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8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811303" y="1967808"/>
            <a:ext cx="479696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«umana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partecipazione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, che di quei segni sparsi e morti faccia una sola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parola viva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»</a:t>
            </a: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S.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Pugliatti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  <a:r>
              <a:rPr lang="it-IT" sz="1600" i="1" dirty="0">
                <a:solidFill>
                  <a:srgbClr val="0D4277"/>
                </a:solidFill>
                <a:latin typeface="Perpetua" panose="02020502060401020303" pitchFamily="18" charset="77"/>
              </a:rPr>
              <a:t>L’interpretazione musicale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, </a:t>
            </a:r>
          </a:p>
          <a:p>
            <a:pPr algn="r"/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Messina, 1940, p. 30.</a:t>
            </a: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6824B6F-5B3C-7544-9F79-AAD4CB58B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8957" y="1078617"/>
            <a:ext cx="3282247" cy="4857726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40D2F2-31DF-BC42-8EE3-206A1595E1A5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6645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78024CD8-A3CA-2D44-829D-D219A2614117}"/>
              </a:ext>
            </a:extLst>
          </p:cNvPr>
          <p:cNvCxnSpPr>
            <a:cxnSpLocks/>
          </p:cNvCxnSpPr>
          <p:nvPr/>
        </p:nvCxnSpPr>
        <p:spPr>
          <a:xfrm>
            <a:off x="1277257" y="1350806"/>
            <a:ext cx="0" cy="4585537"/>
          </a:xfrm>
          <a:prstGeom prst="line">
            <a:avLst/>
          </a:prstGeom>
          <a:ln w="34925">
            <a:solidFill>
              <a:srgbClr val="0D4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F53F580-471E-2149-943B-753EEDD6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6915" y="6019758"/>
            <a:ext cx="672348" cy="406399"/>
          </a:xfrm>
          <a:noFill/>
          <a:ln w="41275" cmpd="thinThick">
            <a:solidFill>
              <a:srgbClr val="0D4277"/>
            </a:solidFill>
          </a:ln>
        </p:spPr>
        <p:txBody>
          <a:bodyPr/>
          <a:lstStyle/>
          <a:p>
            <a:pPr algn="ctr"/>
            <a:fld id="{00BE1831-EAC0-0242-9F18-11DF1541C7E8}" type="slidenum">
              <a:rPr lang="it-IT" sz="2000" smtClean="0">
                <a:solidFill>
                  <a:srgbClr val="0D4277"/>
                </a:solidFill>
                <a:latin typeface="Perpetua" panose="02020502060401020303" pitchFamily="18" charset="77"/>
              </a:rPr>
              <a:pPr algn="ctr"/>
              <a:t>9</a:t>
            </a:fld>
            <a:endParaRPr lang="it-IT" sz="20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3FF1311-78F2-204E-9399-761E7FC4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231" y="431843"/>
            <a:ext cx="952564" cy="113934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4A61A-D72A-6947-8ECA-0BEF8EFC3920}"/>
              </a:ext>
            </a:extLst>
          </p:cNvPr>
          <p:cNvSpPr txBox="1"/>
          <p:nvPr/>
        </p:nvSpPr>
        <p:spPr>
          <a:xfrm>
            <a:off x="2562939" y="1182366"/>
            <a:ext cx="50548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«come comporre l’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antitesi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 fra l’esigenza di una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facoltà inventiva 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che presuppone nell’esecutore una personalità di artista, e </a:t>
            </a:r>
            <a:r>
              <a:rPr lang="it-IT" sz="2800" b="1" dirty="0">
                <a:solidFill>
                  <a:srgbClr val="0D4277"/>
                </a:solidFill>
                <a:latin typeface="Perpetua" panose="02020502060401020303" pitchFamily="18" charset="77"/>
              </a:rPr>
              <a:t>l’esigenza di ricreare, di </a:t>
            </a:r>
            <a:r>
              <a:rPr lang="it-IT" sz="2800" b="1" dirty="0" err="1">
                <a:solidFill>
                  <a:srgbClr val="0D4277"/>
                </a:solidFill>
                <a:latin typeface="Perpetua" panose="02020502060401020303" pitchFamily="18" charset="77"/>
              </a:rPr>
              <a:t>riesprimere</a:t>
            </a:r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, un’idea e una concezione altrui e pertanto a lui estranea? </a:t>
            </a:r>
          </a:p>
          <a:p>
            <a:pPr algn="just"/>
            <a:r>
              <a:rPr lang="it-IT" sz="2800" dirty="0">
                <a:solidFill>
                  <a:srgbClr val="0D4277"/>
                </a:solidFill>
                <a:latin typeface="Perpetua" panose="02020502060401020303" pitchFamily="18" charset="77"/>
              </a:rPr>
              <a:t>(…)</a:t>
            </a:r>
          </a:p>
          <a:p>
            <a:pPr algn="r"/>
            <a:endParaRPr lang="it-IT" sz="1600" dirty="0">
              <a:solidFill>
                <a:srgbClr val="0D4277"/>
              </a:solidFill>
              <a:latin typeface="Perpetua" panose="02020502060401020303" pitchFamily="18" charset="77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B8E7F6-512E-6C48-A387-F10362ED7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4044" y="1078617"/>
            <a:ext cx="3442258" cy="48386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6F0B75E-F4AA-8F47-B985-C36587B5BAD9}"/>
              </a:ext>
            </a:extLst>
          </p:cNvPr>
          <p:cNvSpPr txBox="1"/>
          <p:nvPr/>
        </p:nvSpPr>
        <p:spPr>
          <a:xfrm rot="16200000">
            <a:off x="-1262255" y="3474297"/>
            <a:ext cx="4585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D4277"/>
                </a:solidFill>
                <a:latin typeface="Perpetua" panose="02020502060401020303" pitchFamily="18" charset="77"/>
              </a:rPr>
              <a:t>L’arte dell’interpretazione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– Daniele M. </a:t>
            </a:r>
            <a:r>
              <a:rPr lang="it-IT" sz="1600" dirty="0" err="1">
                <a:solidFill>
                  <a:srgbClr val="0D4277"/>
                </a:solidFill>
                <a:latin typeface="Perpetua" panose="02020502060401020303" pitchFamily="18" charset="77"/>
              </a:rPr>
              <a:t>Cananzi</a:t>
            </a:r>
            <a:r>
              <a:rPr lang="it-IT" sz="1600" dirty="0">
                <a:solidFill>
                  <a:srgbClr val="0D4277"/>
                </a:solidFill>
                <a:latin typeface="Perpetua" panose="02020502060401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11797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Perpetua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Mjbk</cp:lastModifiedBy>
  <cp:revision>55</cp:revision>
  <dcterms:created xsi:type="dcterms:W3CDTF">2020-09-04T06:00:14Z</dcterms:created>
  <dcterms:modified xsi:type="dcterms:W3CDTF">2021-11-01T16:56:10Z</dcterms:modified>
</cp:coreProperties>
</file>