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53" r:id="rId2"/>
  </p:sldMasterIdLst>
  <p:notesMasterIdLst>
    <p:notesMasterId r:id="rId30"/>
  </p:notesMasterIdLst>
  <p:sldIdLst>
    <p:sldId id="435" r:id="rId3"/>
    <p:sldId id="408" r:id="rId4"/>
    <p:sldId id="436" r:id="rId5"/>
    <p:sldId id="437" r:id="rId6"/>
    <p:sldId id="439" r:id="rId7"/>
    <p:sldId id="440" r:id="rId8"/>
    <p:sldId id="459" r:id="rId9"/>
    <p:sldId id="438" r:id="rId10"/>
    <p:sldId id="463" r:id="rId11"/>
    <p:sldId id="441" r:id="rId12"/>
    <p:sldId id="443" r:id="rId13"/>
    <p:sldId id="419" r:id="rId14"/>
    <p:sldId id="444" r:id="rId15"/>
    <p:sldId id="445" r:id="rId16"/>
    <p:sldId id="461" r:id="rId17"/>
    <p:sldId id="462" r:id="rId18"/>
    <p:sldId id="446" r:id="rId19"/>
    <p:sldId id="448" r:id="rId20"/>
    <p:sldId id="447" r:id="rId21"/>
    <p:sldId id="460" r:id="rId22"/>
    <p:sldId id="442" r:id="rId23"/>
    <p:sldId id="449" r:id="rId24"/>
    <p:sldId id="450" r:id="rId25"/>
    <p:sldId id="451" r:id="rId26"/>
    <p:sldId id="452" r:id="rId27"/>
    <p:sldId id="465" r:id="rId28"/>
    <p:sldId id="464" r:id="rId2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Sezione predefinita" id="{12355DBB-5105-F445-9EC8-35AF4CDD24CE}">
          <p14:sldIdLst>
            <p14:sldId id="435"/>
            <p14:sldId id="408"/>
            <p14:sldId id="436"/>
            <p14:sldId id="437"/>
            <p14:sldId id="439"/>
            <p14:sldId id="440"/>
            <p14:sldId id="459"/>
            <p14:sldId id="438"/>
            <p14:sldId id="463"/>
            <p14:sldId id="441"/>
            <p14:sldId id="443"/>
            <p14:sldId id="419"/>
            <p14:sldId id="444"/>
            <p14:sldId id="445"/>
            <p14:sldId id="461"/>
            <p14:sldId id="462"/>
            <p14:sldId id="446"/>
            <p14:sldId id="448"/>
            <p14:sldId id="447"/>
            <p14:sldId id="460"/>
            <p14:sldId id="442"/>
            <p14:sldId id="449"/>
            <p14:sldId id="450"/>
            <p14:sldId id="451"/>
            <p14:sldId id="452"/>
            <p14:sldId id="465"/>
            <p14:sldId id="4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D390"/>
    <a:srgbClr val="0099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7193" autoAdjust="0"/>
  </p:normalViewPr>
  <p:slideViewPr>
    <p:cSldViewPr>
      <p:cViewPr>
        <p:scale>
          <a:sx n="100" d="100"/>
          <a:sy n="100" d="100"/>
        </p:scale>
        <p:origin x="-944" y="-80"/>
      </p:cViewPr>
      <p:guideLst>
        <p:guide orient="horz" pos="2160"/>
        <p:guide pos="2880"/>
      </p:guideLst>
    </p:cSldViewPr>
  </p:slideViewPr>
  <p:outlineViewPr>
    <p:cViewPr>
      <p:scale>
        <a:sx n="33" d="100"/>
        <a:sy n="33" d="100"/>
      </p:scale>
      <p:origin x="0" y="11856"/>
    </p:cViewPr>
  </p:outlineViewPr>
  <p:notesTextViewPr>
    <p:cViewPr>
      <p:scale>
        <a:sx n="100" d="100"/>
        <a:sy n="100" d="100"/>
      </p:scale>
      <p:origin x="0" y="0"/>
    </p:cViewPr>
  </p:notesTextViewPr>
  <p:sorterViewPr>
    <p:cViewPr>
      <p:scale>
        <a:sx n="66" d="100"/>
        <a:sy n="66" d="100"/>
      </p:scale>
      <p:origin x="0" y="33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440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C3EB6D07-D894-4A71-A4B2-A94C7237DF89}" type="datetimeFigureOut">
              <a:rPr lang="it-IT"/>
              <a:pPr>
                <a:defRPr/>
              </a:pPr>
              <a:t>08/10/19</a:t>
            </a:fld>
            <a:endParaRPr lang="it-IT"/>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40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440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7997FE0-F6D9-4716-8DB6-6F6C3EE1A7A4}" type="slidenum">
              <a:rPr lang="it-IT"/>
              <a:pPr>
                <a:defRPr/>
              </a:pPr>
              <a:t>‹n.›</a:t>
            </a:fld>
            <a:endParaRPr lang="it-IT"/>
          </a:p>
        </p:txBody>
      </p:sp>
    </p:spTree>
    <p:extLst>
      <p:ext uri="{BB962C8B-B14F-4D97-AF65-F5344CB8AC3E}">
        <p14:creationId xmlns:p14="http://schemas.microsoft.com/office/powerpoint/2010/main" val="34013822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2D9EE93C-2293-E045-B17B-560073CEA172}" type="slidenum">
              <a:rPr lang="it-IT" sz="1200" b="0"/>
              <a:pPr/>
              <a:t>21</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E294F614-1FE1-794B-BF6E-7D4E0E449B30}" type="slidenum">
              <a:rPr lang="it-IT" sz="1200" b="0"/>
              <a:pPr/>
              <a:t>22</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D4D1EB8F-13A6-BC44-B76B-9D6CCC7623BD}" type="slidenum">
              <a:rPr lang="it-IT" sz="1200" b="0"/>
              <a:pPr/>
              <a:t>23</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A7B45F23-D922-9747-B7C1-02030F23929F}" type="slidenum">
              <a:rPr lang="it-IT" sz="1200" b="0"/>
              <a:pPr/>
              <a:t>24</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5A5A9806-6385-2A45-808A-876E88F35B2A}" type="slidenum">
              <a:rPr lang="it-IT" sz="1200" b="0"/>
              <a:pPr/>
              <a:t>25</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6E6AE478-1AEA-D943-96E4-C1BF39503280}" type="slidenum">
              <a:rPr lang="it-IT" sz="1200" b="0"/>
              <a:pPr/>
              <a:t>5</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D89F7B4B-8EC0-0F49-81C3-42274E03081D}" type="slidenum">
              <a:rPr lang="it-IT" sz="1200" b="0"/>
              <a:pPr/>
              <a:t>6</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800" b="1">
                <a:solidFill>
                  <a:schemeClr val="tx1"/>
                </a:solidFill>
                <a:latin typeface="45 Helvetica Light" charset="0"/>
                <a:ea typeface="ヒラギノ角ゴ Pro W3" charset="0"/>
                <a:cs typeface="ヒラギノ角ゴ Pro W3" charset="0"/>
                <a:sym typeface="45 Helvetica Light" charset="0"/>
              </a:defRPr>
            </a:lvl1pPr>
            <a:lvl2pPr marL="742950" indent="-285750">
              <a:defRPr sz="2800" b="1">
                <a:solidFill>
                  <a:schemeClr val="tx1"/>
                </a:solidFill>
                <a:latin typeface="45 Helvetica Light" charset="0"/>
                <a:ea typeface="ヒラギノ角ゴ Pro W3" charset="0"/>
                <a:cs typeface="ヒラギノ角ゴ Pro W3" charset="0"/>
                <a:sym typeface="45 Helvetica Light" charset="0"/>
              </a:defRPr>
            </a:lvl2pPr>
            <a:lvl3pPr marL="1143000" indent="-228600">
              <a:defRPr sz="2800" b="1">
                <a:solidFill>
                  <a:schemeClr val="tx1"/>
                </a:solidFill>
                <a:latin typeface="45 Helvetica Light" charset="0"/>
                <a:ea typeface="ヒラギノ角ゴ Pro W3" charset="0"/>
                <a:cs typeface="ヒラギノ角ゴ Pro W3" charset="0"/>
                <a:sym typeface="45 Helvetica Light" charset="0"/>
              </a:defRPr>
            </a:lvl3pPr>
            <a:lvl4pPr marL="1600200" indent="-228600">
              <a:defRPr sz="2800" b="1">
                <a:solidFill>
                  <a:schemeClr val="tx1"/>
                </a:solidFill>
                <a:latin typeface="45 Helvetica Light" charset="0"/>
                <a:ea typeface="ヒラギノ角ゴ Pro W3" charset="0"/>
                <a:cs typeface="ヒラギノ角ゴ Pro W3" charset="0"/>
                <a:sym typeface="45 Helvetica Light" charset="0"/>
              </a:defRPr>
            </a:lvl4pPr>
            <a:lvl5pPr marL="2057400" indent="-228600">
              <a:defRPr sz="2800" b="1">
                <a:solidFill>
                  <a:schemeClr val="tx1"/>
                </a:solidFill>
                <a:latin typeface="45 Helvetica Light" charset="0"/>
                <a:ea typeface="ヒラギノ角ゴ Pro W3" charset="0"/>
                <a:cs typeface="ヒラギノ角ゴ Pro W3" charset="0"/>
                <a:sym typeface="45 Helvetica Light" charset="0"/>
              </a:defRPr>
            </a:lvl5pPr>
            <a:lvl6pPr marL="25146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6pPr>
            <a:lvl7pPr marL="29718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7pPr>
            <a:lvl8pPr marL="34290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8pPr>
            <a:lvl9pPr marL="3886200" indent="-228600" eaLnBrk="0" fontAlgn="base" hangingPunct="0">
              <a:spcBef>
                <a:spcPct val="0"/>
              </a:spcBef>
              <a:spcAft>
                <a:spcPct val="0"/>
              </a:spcAft>
              <a:defRPr sz="2800" b="1">
                <a:solidFill>
                  <a:schemeClr val="tx1"/>
                </a:solidFill>
                <a:latin typeface="45 Helvetica Light" charset="0"/>
                <a:ea typeface="ヒラギノ角ゴ Pro W3" charset="0"/>
                <a:cs typeface="ヒラギノ角ゴ Pro W3" charset="0"/>
                <a:sym typeface="45 Helvetica Light" charset="0"/>
              </a:defRPr>
            </a:lvl9pPr>
          </a:lstStyle>
          <a:p>
            <a:fld id="{DBEBAAD1-3350-AD4E-A211-DD9AE3DDF2AC}" type="slidenum">
              <a:rPr lang="it-IT" sz="1200" b="0"/>
              <a:pPr/>
              <a:t>10</a:t>
            </a:fld>
            <a:endParaRPr lang="it-IT" sz="1200" b="0"/>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pPr eaLnBrk="1" hangingPunct="1"/>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F953024-2EC2-4682-AB2C-079DBDB96FEC}"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520F671-265E-4EC1-9CBD-C9CFCCC6086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41FBF70-45CD-4EF9-BE78-8AA2B94566D2}"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457200" y="1600200"/>
            <a:ext cx="8229600" cy="4525963"/>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8E9FD73-557D-4FC8-BBED-AB523D5FD016}"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AF7F699F-A74E-4172-8009-84E20B0A41A8}" type="slidenum">
              <a:rPr lang="it-IT"/>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8229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57200" y="3938588"/>
            <a:ext cx="8229600" cy="21875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D4EE5D7F-4DED-4390-932A-7637870F120C}" type="slidenum">
              <a:rPr lang="it-IT"/>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5FE17E61-A357-4FE2-8A3C-357F60F89366}"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solidFill>
                <a:srgbClr val="575F6D"/>
              </a:solidFill>
              <a:latin typeface="Century Schoolbook"/>
            </a:endParaRPr>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9" name="Segnaposto numero diapositiva 28"/>
          <p:cNvSpPr>
            <a:spLocks noGrp="1"/>
          </p:cNvSpPr>
          <p:nvPr>
            <p:ph type="sldNum" sz="quarter" idx="12"/>
          </p:nvPr>
        </p:nvSpPr>
        <p:spPr bwMode="auto">
          <a:xfrm>
            <a:off x="1325544" y="4928702"/>
            <a:ext cx="609600" cy="517524"/>
          </a:xfrm>
        </p:spPr>
        <p:txBody>
          <a:bodyPr/>
          <a:lstStyle/>
          <a:p>
            <a:fld id="{F9FADCE3-6E11-4ECF-997F-DBDDC83D7D1C}" type="slidenum">
              <a:rPr lang="it-IT" smtClean="0">
                <a:latin typeface="Century Schoolbook"/>
              </a:rPr>
              <a:pPr/>
              <a:t>‹n.›</a:t>
            </a:fld>
            <a:endParaRPr lang="it-IT">
              <a:latin typeface="Century Schoolbook"/>
            </a:endParaRPr>
          </a:p>
        </p:txBody>
      </p:sp>
    </p:spTree>
    <p:extLst>
      <p:ext uri="{BB962C8B-B14F-4D97-AF65-F5344CB8AC3E}">
        <p14:creationId xmlns:p14="http://schemas.microsoft.com/office/powerpoint/2010/main" val="4284926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0A7587BB-991F-435A-8040-EB80FA9CE3C9}"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9" name="Segnaposto numero diapositiva 8"/>
          <p:cNvSpPr>
            <a:spLocks noGrp="1"/>
          </p:cNvSpPr>
          <p:nvPr>
            <p:ph type="sldNum" sz="quarter" idx="15"/>
          </p:nvPr>
        </p:nvSpPr>
        <p:spPr/>
        <p:txBody>
          <a:bodyPr rtlCol="0"/>
          <a:lstStyle/>
          <a:p>
            <a:fld id="{F9FADCE3-6E11-4ECF-997F-DBDDC83D7D1C}" type="slidenum">
              <a:rPr lang="it-IT" smtClean="0">
                <a:latin typeface="Century Schoolbook"/>
              </a:rPr>
              <a:pPr/>
              <a:t>‹n.›</a:t>
            </a:fld>
            <a:endParaRPr lang="it-IT">
              <a:latin typeface="Century Schoolbook"/>
            </a:endParaRPr>
          </a:p>
        </p:txBody>
      </p:sp>
      <p:sp>
        <p:nvSpPr>
          <p:cNvPr id="10" name="Segnaposto piè di pagina 9"/>
          <p:cNvSpPr>
            <a:spLocks noGrp="1"/>
          </p:cNvSpPr>
          <p:nvPr>
            <p:ph type="ftr" sz="quarter" idx="16"/>
          </p:nvPr>
        </p:nvSpPr>
        <p:spPr/>
        <p:txBody>
          <a:bodyPr rtlCol="0"/>
          <a:lstStyle/>
          <a:p>
            <a:endParaRPr lang="it-IT">
              <a:solidFill>
                <a:srgbClr val="575F6D"/>
              </a:solidFill>
              <a:latin typeface="Century Schoolbook"/>
            </a:endParaRPr>
          </a:p>
        </p:txBody>
      </p:sp>
    </p:spTree>
    <p:extLst>
      <p:ext uri="{BB962C8B-B14F-4D97-AF65-F5344CB8AC3E}">
        <p14:creationId xmlns:p14="http://schemas.microsoft.com/office/powerpoint/2010/main" val="997010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24F611A2-A3D4-480E-A9D3-5D18C35A589F}"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solidFill>
                <a:srgbClr val="575F6D"/>
              </a:solidFill>
              <a:latin typeface="Century Schoolbook"/>
            </a:endParaRPr>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6" name="Segnaposto numero diapositiva 5"/>
          <p:cNvSpPr>
            <a:spLocks noGrp="1"/>
          </p:cNvSpPr>
          <p:nvPr>
            <p:ph type="sldNum" sz="quarter" idx="12"/>
          </p:nvPr>
        </p:nvSpPr>
        <p:spPr bwMode="auto">
          <a:xfrm>
            <a:off x="1340616" y="4928702"/>
            <a:ext cx="609600" cy="517524"/>
          </a:xfrm>
        </p:spPr>
        <p:txBody>
          <a:bodyPr/>
          <a:lstStyle/>
          <a:p>
            <a:fld id="{F9FADCE3-6E11-4ECF-997F-DBDDC83D7D1C}" type="slidenum">
              <a:rPr lang="it-IT" smtClean="0">
                <a:latin typeface="Century Schoolbook"/>
              </a:rPr>
              <a:pPr/>
              <a:t>‹n.›</a:t>
            </a:fld>
            <a:endParaRPr lang="it-IT">
              <a:latin typeface="Century Schoolbook"/>
            </a:endParaRPr>
          </a:p>
        </p:txBody>
      </p:sp>
    </p:spTree>
    <p:extLst>
      <p:ext uri="{BB962C8B-B14F-4D97-AF65-F5344CB8AC3E}">
        <p14:creationId xmlns:p14="http://schemas.microsoft.com/office/powerpoint/2010/main" val="1317000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788A63D2-39A3-40CC-B6F7-C1EE0CFFD587}"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6" name="Segnaposto piè di pagina 5"/>
          <p:cNvSpPr>
            <a:spLocks noGrp="1"/>
          </p:cNvSpPr>
          <p:nvPr>
            <p:ph type="ftr" sz="quarter" idx="11"/>
          </p:nvPr>
        </p:nvSpPr>
        <p:spPr/>
        <p:txBody>
          <a:bodyPr/>
          <a:lstStyle/>
          <a:p>
            <a:endParaRPr lang="it-IT">
              <a:solidFill>
                <a:srgbClr val="575F6D"/>
              </a:solidFill>
              <a:latin typeface="Century Schoolbook"/>
            </a:endParaRPr>
          </a:p>
        </p:txBody>
      </p:sp>
      <p:sp>
        <p:nvSpPr>
          <p:cNvPr id="7" name="Segnaposto numero diapositiva 6"/>
          <p:cNvSpPr>
            <a:spLocks noGrp="1"/>
          </p:cNvSpPr>
          <p:nvPr>
            <p:ph type="sldNum" sz="quarter" idx="12"/>
          </p:nvPr>
        </p:nvSpPr>
        <p:spPr/>
        <p:txBody>
          <a:bodyPr/>
          <a:lstStyle/>
          <a:p>
            <a:fld id="{F9FADCE3-6E11-4ECF-997F-DBDDC83D7D1C}" type="slidenum">
              <a:rPr lang="it-IT" smtClean="0">
                <a:latin typeface="Century Schoolbook"/>
              </a:rPr>
              <a:pPr/>
              <a:t>‹n.›</a:t>
            </a:fld>
            <a:endParaRPr lang="it-IT">
              <a:latin typeface="Century Schoolbook"/>
            </a:endParaRPr>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extLst>
      <p:ext uri="{BB962C8B-B14F-4D97-AF65-F5344CB8AC3E}">
        <p14:creationId xmlns:p14="http://schemas.microsoft.com/office/powerpoint/2010/main" val="1634515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33ABA4FA-8E07-45FD-9DA3-64521A0FF1C5}"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8" name="Segnaposto piè di pagina 7"/>
          <p:cNvSpPr>
            <a:spLocks noGrp="1"/>
          </p:cNvSpPr>
          <p:nvPr>
            <p:ph type="ftr" sz="quarter" idx="11"/>
          </p:nvPr>
        </p:nvSpPr>
        <p:spPr/>
        <p:txBody>
          <a:bodyPr/>
          <a:lstStyle/>
          <a:p>
            <a:endParaRPr lang="it-IT">
              <a:solidFill>
                <a:srgbClr val="575F6D"/>
              </a:solidFill>
              <a:latin typeface="Century Schoolbook"/>
            </a:endParaRPr>
          </a:p>
        </p:txBody>
      </p:sp>
      <p:sp>
        <p:nvSpPr>
          <p:cNvPr id="9" name="Segnaposto numero diapositiva 8"/>
          <p:cNvSpPr>
            <a:spLocks noGrp="1"/>
          </p:cNvSpPr>
          <p:nvPr>
            <p:ph type="sldNum" sz="quarter" idx="12"/>
          </p:nvPr>
        </p:nvSpPr>
        <p:spPr/>
        <p:txBody>
          <a:bodyPr/>
          <a:lstStyle/>
          <a:p>
            <a:fld id="{F9FADCE3-6E11-4ECF-997F-DBDDC83D7D1C}" type="slidenum">
              <a:rPr lang="it-IT" smtClean="0">
                <a:latin typeface="Century Schoolbook"/>
              </a:rPr>
              <a:pPr/>
              <a:t>‹n.›</a:t>
            </a:fld>
            <a:endParaRPr lang="it-IT">
              <a:latin typeface="Century Schoolbook"/>
            </a:endParaRPr>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extLst>
      <p:ext uri="{BB962C8B-B14F-4D97-AF65-F5344CB8AC3E}">
        <p14:creationId xmlns:p14="http://schemas.microsoft.com/office/powerpoint/2010/main" val="62001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476DC4BC-3B09-4A2E-9EDB-1CD8A110701B}"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384CA64E-A25B-4A56-9E7D-62A413A8483F}"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7" name="Segnaposto numero diapositiva 6"/>
          <p:cNvSpPr>
            <a:spLocks noGrp="1"/>
          </p:cNvSpPr>
          <p:nvPr>
            <p:ph type="sldNum" sz="quarter" idx="11"/>
          </p:nvPr>
        </p:nvSpPr>
        <p:spPr/>
        <p:txBody>
          <a:bodyPr rtlCol="0"/>
          <a:lstStyle/>
          <a:p>
            <a:fld id="{F9FADCE3-6E11-4ECF-997F-DBDDC83D7D1C}" type="slidenum">
              <a:rPr lang="it-IT" smtClean="0">
                <a:latin typeface="Century Schoolbook"/>
              </a:rPr>
              <a:pPr/>
              <a:t>‹n.›</a:t>
            </a:fld>
            <a:endParaRPr lang="it-IT">
              <a:latin typeface="Century Schoolbook"/>
            </a:endParaRPr>
          </a:p>
        </p:txBody>
      </p:sp>
      <p:sp>
        <p:nvSpPr>
          <p:cNvPr id="8" name="Segnaposto piè di pagina 7"/>
          <p:cNvSpPr>
            <a:spLocks noGrp="1"/>
          </p:cNvSpPr>
          <p:nvPr>
            <p:ph type="ftr" sz="quarter" idx="12"/>
          </p:nvPr>
        </p:nvSpPr>
        <p:spPr/>
        <p:txBody>
          <a:bodyPr rtlCol="0"/>
          <a:lstStyle/>
          <a:p>
            <a:endParaRPr lang="it-IT">
              <a:solidFill>
                <a:srgbClr val="575F6D"/>
              </a:solidFill>
              <a:latin typeface="Century Schoolbook"/>
            </a:endParaRPr>
          </a:p>
        </p:txBody>
      </p:sp>
    </p:spTree>
    <p:extLst>
      <p:ext uri="{BB962C8B-B14F-4D97-AF65-F5344CB8AC3E}">
        <p14:creationId xmlns:p14="http://schemas.microsoft.com/office/powerpoint/2010/main" val="723405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9290FD9-64E5-460A-8D2F-7F24F760B027}"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3" name="Segnaposto piè di pagina 2"/>
          <p:cNvSpPr>
            <a:spLocks noGrp="1"/>
          </p:cNvSpPr>
          <p:nvPr>
            <p:ph type="ftr" sz="quarter" idx="11"/>
          </p:nvPr>
        </p:nvSpPr>
        <p:spPr/>
        <p:txBody>
          <a:bodyPr/>
          <a:lstStyle/>
          <a:p>
            <a:endParaRPr lang="it-IT">
              <a:solidFill>
                <a:srgbClr val="575F6D"/>
              </a:solidFill>
              <a:latin typeface="Century Schoolbook"/>
            </a:endParaRPr>
          </a:p>
        </p:txBody>
      </p:sp>
      <p:sp>
        <p:nvSpPr>
          <p:cNvPr id="4" name="Segnaposto numero diapositiva 3"/>
          <p:cNvSpPr>
            <a:spLocks noGrp="1"/>
          </p:cNvSpPr>
          <p:nvPr>
            <p:ph type="sldNum" sz="quarter" idx="12"/>
          </p:nvPr>
        </p:nvSpPr>
        <p:spPr/>
        <p:txBody>
          <a:bodyPr/>
          <a:lstStyle/>
          <a:p>
            <a:fld id="{F9FADCE3-6E11-4ECF-997F-DBDDC83D7D1C}" type="slidenum">
              <a:rPr lang="it-IT" smtClean="0">
                <a:latin typeface="Century Schoolbook"/>
              </a:rPr>
              <a:pPr/>
              <a:t>‹n.›</a:t>
            </a:fld>
            <a:endParaRPr lang="it-IT">
              <a:latin typeface="Century Schoolbook"/>
            </a:endParaRPr>
          </a:p>
        </p:txBody>
      </p:sp>
    </p:spTree>
    <p:extLst>
      <p:ext uri="{BB962C8B-B14F-4D97-AF65-F5344CB8AC3E}">
        <p14:creationId xmlns:p14="http://schemas.microsoft.com/office/powerpoint/2010/main" val="747292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dirty="0">
              <a:solidFill>
                <a:prstClr val="black"/>
              </a:solidFill>
              <a:latin typeface="Century Schoolbook"/>
            </a:endParaRPr>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dirty="0">
              <a:solidFill>
                <a:prstClr val="black"/>
              </a:solidFill>
              <a:latin typeface="Century Schoolbook"/>
            </a:endParaRPr>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dirty="0">
              <a:solidFill>
                <a:prstClr val="black"/>
              </a:solidFill>
              <a:latin typeface="Century Schoolbook"/>
            </a:endParaRPr>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F0E7F00F-6458-4217-8ED8-B2AB4826F47B}"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22" name="Segnaposto numero diapositiva 21"/>
          <p:cNvSpPr>
            <a:spLocks noGrp="1"/>
          </p:cNvSpPr>
          <p:nvPr>
            <p:ph type="sldNum" sz="quarter" idx="15"/>
          </p:nvPr>
        </p:nvSpPr>
        <p:spPr/>
        <p:txBody>
          <a:bodyPr rtlCol="0"/>
          <a:lstStyle/>
          <a:p>
            <a:fld id="{F9FADCE3-6E11-4ECF-997F-DBDDC83D7D1C}" type="slidenum">
              <a:rPr lang="it-IT" smtClean="0">
                <a:latin typeface="Century Schoolbook"/>
              </a:rPr>
              <a:pPr/>
              <a:t>‹n.›</a:t>
            </a:fld>
            <a:endParaRPr lang="it-IT">
              <a:latin typeface="Century Schoolbook"/>
            </a:endParaRPr>
          </a:p>
        </p:txBody>
      </p:sp>
      <p:sp>
        <p:nvSpPr>
          <p:cNvPr id="23" name="Segnaposto piè di pagina 22"/>
          <p:cNvSpPr>
            <a:spLocks noGrp="1"/>
          </p:cNvSpPr>
          <p:nvPr>
            <p:ph type="ftr" sz="quarter" idx="16"/>
          </p:nvPr>
        </p:nvSpPr>
        <p:spPr/>
        <p:txBody>
          <a:bodyPr rtlCol="0"/>
          <a:lstStyle/>
          <a:p>
            <a:endParaRPr lang="it-IT">
              <a:solidFill>
                <a:srgbClr val="575F6D"/>
              </a:solidFill>
              <a:latin typeface="Century Schoolbook"/>
            </a:endParaRPr>
          </a:p>
        </p:txBody>
      </p:sp>
    </p:spTree>
    <p:extLst>
      <p:ext uri="{BB962C8B-B14F-4D97-AF65-F5344CB8AC3E}">
        <p14:creationId xmlns:p14="http://schemas.microsoft.com/office/powerpoint/2010/main" val="6325631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dirty="0">
              <a:solidFill>
                <a:prstClr val="black"/>
              </a:solidFill>
              <a:latin typeface="Century Schoolbook"/>
            </a:endParaRPr>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dirty="0">
              <a:solidFill>
                <a:prstClr val="black"/>
              </a:solidFill>
              <a:latin typeface="Century Schoolbook"/>
            </a:endParaRPr>
          </a:p>
        </p:txBody>
      </p:sp>
      <p:sp>
        <p:nvSpPr>
          <p:cNvPr id="17" name="Segnaposto data 16"/>
          <p:cNvSpPr>
            <a:spLocks noGrp="1"/>
          </p:cNvSpPr>
          <p:nvPr>
            <p:ph type="dt" sz="half" idx="10"/>
          </p:nvPr>
        </p:nvSpPr>
        <p:spPr/>
        <p:txBody>
          <a:bodyPr rtlCol="0"/>
          <a:lstStyle/>
          <a:p>
            <a:fld id="{B228283E-2454-4813-B46F-30010C8734BB}"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18" name="Segnaposto numero diapositiva 17"/>
          <p:cNvSpPr>
            <a:spLocks noGrp="1"/>
          </p:cNvSpPr>
          <p:nvPr>
            <p:ph type="sldNum" sz="quarter" idx="11"/>
          </p:nvPr>
        </p:nvSpPr>
        <p:spPr/>
        <p:txBody>
          <a:bodyPr rtlCol="0"/>
          <a:lstStyle/>
          <a:p>
            <a:fld id="{F9FADCE3-6E11-4ECF-997F-DBDDC83D7D1C}" type="slidenum">
              <a:rPr lang="it-IT" smtClean="0">
                <a:latin typeface="Century Schoolbook"/>
              </a:rPr>
              <a:pPr/>
              <a:t>‹n.›</a:t>
            </a:fld>
            <a:endParaRPr lang="it-IT">
              <a:latin typeface="Century Schoolbook"/>
            </a:endParaRPr>
          </a:p>
        </p:txBody>
      </p:sp>
      <p:sp>
        <p:nvSpPr>
          <p:cNvPr id="21" name="Segnaposto piè di pagina 20"/>
          <p:cNvSpPr>
            <a:spLocks noGrp="1"/>
          </p:cNvSpPr>
          <p:nvPr>
            <p:ph type="ftr" sz="quarter" idx="12"/>
          </p:nvPr>
        </p:nvSpPr>
        <p:spPr/>
        <p:txBody>
          <a:bodyPr rtlCol="0"/>
          <a:lstStyle/>
          <a:p>
            <a:endParaRPr lang="it-IT">
              <a:solidFill>
                <a:srgbClr val="575F6D"/>
              </a:solidFill>
              <a:latin typeface="Century Schoolbook"/>
            </a:endParaRPr>
          </a:p>
        </p:txBody>
      </p:sp>
    </p:spTree>
    <p:extLst>
      <p:ext uri="{BB962C8B-B14F-4D97-AF65-F5344CB8AC3E}">
        <p14:creationId xmlns:p14="http://schemas.microsoft.com/office/powerpoint/2010/main" val="2376776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5032693-B4A9-4117-904A-D8BE5257E015}"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5" name="Segnaposto piè di pagina 4"/>
          <p:cNvSpPr>
            <a:spLocks noGrp="1"/>
          </p:cNvSpPr>
          <p:nvPr>
            <p:ph type="ftr" sz="quarter" idx="11"/>
          </p:nvPr>
        </p:nvSpPr>
        <p:spPr/>
        <p:txBody>
          <a:bodyPr/>
          <a:lstStyle/>
          <a:p>
            <a:endParaRPr lang="it-IT">
              <a:solidFill>
                <a:srgbClr val="575F6D"/>
              </a:solidFill>
              <a:latin typeface="Century Schoolbook"/>
            </a:endParaRPr>
          </a:p>
        </p:txBody>
      </p:sp>
      <p:sp>
        <p:nvSpPr>
          <p:cNvPr id="6" name="Segnaposto numero diapositiva 5"/>
          <p:cNvSpPr>
            <a:spLocks noGrp="1"/>
          </p:cNvSpPr>
          <p:nvPr>
            <p:ph type="sldNum" sz="quarter" idx="12"/>
          </p:nvPr>
        </p:nvSpPr>
        <p:spPr/>
        <p:txBody>
          <a:bodyPr/>
          <a:lstStyle/>
          <a:p>
            <a:fld id="{F9FADCE3-6E11-4ECF-997F-DBDDC83D7D1C}" type="slidenum">
              <a:rPr lang="it-IT" smtClean="0">
                <a:latin typeface="Century Schoolbook"/>
              </a:rPr>
              <a:pPr/>
              <a:t>‹n.›</a:t>
            </a:fld>
            <a:endParaRPr lang="it-IT">
              <a:latin typeface="Century Schoolbook"/>
            </a:endParaRPr>
          </a:p>
        </p:txBody>
      </p:sp>
    </p:spTree>
    <p:extLst>
      <p:ext uri="{BB962C8B-B14F-4D97-AF65-F5344CB8AC3E}">
        <p14:creationId xmlns:p14="http://schemas.microsoft.com/office/powerpoint/2010/main" val="2172713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AB0B3E8-8D74-4AA3-9119-8A8C43AB1306}" type="datetime1">
              <a:rPr lang="it-IT" smtClean="0">
                <a:solidFill>
                  <a:srgbClr val="575F6D"/>
                </a:solidFill>
                <a:latin typeface="Century Schoolbook"/>
              </a:rPr>
              <a:pPr/>
              <a:t>08/10/19</a:t>
            </a:fld>
            <a:endParaRPr lang="it-IT">
              <a:solidFill>
                <a:srgbClr val="575F6D"/>
              </a:solidFill>
              <a:latin typeface="Century Schoolbook"/>
            </a:endParaRPr>
          </a:p>
        </p:txBody>
      </p:sp>
      <p:sp>
        <p:nvSpPr>
          <p:cNvPr id="5" name="Segnaposto piè di pagina 4"/>
          <p:cNvSpPr>
            <a:spLocks noGrp="1"/>
          </p:cNvSpPr>
          <p:nvPr>
            <p:ph type="ftr" sz="quarter" idx="11"/>
          </p:nvPr>
        </p:nvSpPr>
        <p:spPr/>
        <p:txBody>
          <a:bodyPr/>
          <a:lstStyle/>
          <a:p>
            <a:endParaRPr lang="it-IT">
              <a:solidFill>
                <a:srgbClr val="575F6D"/>
              </a:solidFill>
              <a:latin typeface="Century Schoolbook"/>
            </a:endParaRPr>
          </a:p>
        </p:txBody>
      </p:sp>
      <p:sp>
        <p:nvSpPr>
          <p:cNvPr id="6" name="Segnaposto numero diapositiva 5"/>
          <p:cNvSpPr>
            <a:spLocks noGrp="1"/>
          </p:cNvSpPr>
          <p:nvPr>
            <p:ph type="sldNum" sz="quarter" idx="12"/>
          </p:nvPr>
        </p:nvSpPr>
        <p:spPr/>
        <p:txBody>
          <a:bodyPr/>
          <a:lstStyle/>
          <a:p>
            <a:fld id="{F9FADCE3-6E11-4ECF-997F-DBDDC83D7D1C}" type="slidenum">
              <a:rPr lang="it-IT" smtClean="0">
                <a:latin typeface="Century Schoolbook"/>
              </a:rPr>
              <a:pPr/>
              <a:t>‹n.›</a:t>
            </a:fld>
            <a:endParaRPr lang="it-IT">
              <a:latin typeface="Century Schoolbook"/>
            </a:endParaRPr>
          </a:p>
        </p:txBody>
      </p:sp>
    </p:spTree>
    <p:extLst>
      <p:ext uri="{BB962C8B-B14F-4D97-AF65-F5344CB8AC3E}">
        <p14:creationId xmlns:p14="http://schemas.microsoft.com/office/powerpoint/2010/main" val="266800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E9DCAC9-D8F4-46DA-AC39-84D4B0A4F32E}"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67A1A2A-8B57-471C-A5C4-49FCB8BF4122}"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3DCEF3C-0068-4C45-88D8-7CA11B56A2F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BF49AD8E-57D0-4D33-8C4D-53EE4F27F31D}"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824C98D7-ACD2-41ED-AE1A-C7F871A2C091}"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C9C4170-9F39-4BD2-8604-EDDB78128A1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77891E4-18C4-48CB-B5BD-E5961AF3EAD6}"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theme" Target="../theme/theme2.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853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it-IT"/>
          </a:p>
        </p:txBody>
      </p:sp>
      <p:sp>
        <p:nvSpPr>
          <p:cNvPr id="1853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it-IT"/>
          </a:p>
        </p:txBody>
      </p:sp>
      <p:sp>
        <p:nvSpPr>
          <p:cNvPr id="1853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AB95ED81-3A95-44B7-906F-90C64FAAB56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 id="2147483739" r:id="rId5"/>
    <p:sldLayoutId id="2147483738" r:id="rId6"/>
    <p:sldLayoutId id="2147483737" r:id="rId7"/>
    <p:sldLayoutId id="2147483736" r:id="rId8"/>
    <p:sldLayoutId id="2147483735" r:id="rId9"/>
    <p:sldLayoutId id="2147483734" r:id="rId10"/>
    <p:sldLayoutId id="2147483733" r:id="rId11"/>
    <p:sldLayoutId id="2147483732" r:id="rId12"/>
    <p:sldLayoutId id="2147483731" r:id="rId13"/>
    <p:sldLayoutId id="2147483730"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dirty="0">
              <a:solidFill>
                <a:prstClr val="black"/>
              </a:solidFill>
              <a:latin typeface="Century Schoolbook"/>
            </a:endParaRPr>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fontAlgn="auto">
              <a:spcBef>
                <a:spcPts val="0"/>
              </a:spcBef>
              <a:spcAft>
                <a:spcPts val="0"/>
              </a:spcAft>
            </a:pPr>
            <a:fld id="{D305CA3D-9859-447E-9F19-0E8947658EA5}" type="datetime1">
              <a:rPr lang="it-IT" smtClean="0">
                <a:solidFill>
                  <a:srgbClr val="575F6D"/>
                </a:solidFill>
                <a:latin typeface="Century Schoolbook"/>
              </a:rPr>
              <a:pPr fontAlgn="auto">
                <a:spcBef>
                  <a:spcPts val="0"/>
                </a:spcBef>
                <a:spcAft>
                  <a:spcPts val="0"/>
                </a:spcAft>
              </a:pPr>
              <a:t>08/10/19</a:t>
            </a:fld>
            <a:endParaRPr lang="it-IT">
              <a:solidFill>
                <a:srgbClr val="575F6D"/>
              </a:solidFill>
              <a:latin typeface="Century Schoolbook"/>
            </a:endParaRPr>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fontAlgn="auto">
              <a:spcBef>
                <a:spcPts val="0"/>
              </a:spcBef>
              <a:spcAft>
                <a:spcPts val="0"/>
              </a:spcAft>
            </a:pPr>
            <a:endParaRPr lang="it-IT">
              <a:solidFill>
                <a:srgbClr val="575F6D"/>
              </a:solidFill>
              <a:latin typeface="Century Schoolbook"/>
            </a:endParaRPr>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latin typeface="Century Schoolbook"/>
            </a:endParaRPr>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entury Schoolbook"/>
            </a:endParaRPr>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dirty="0">
              <a:solidFill>
                <a:prstClr val="white"/>
              </a:solidFill>
              <a:latin typeface="Century Schoolbook"/>
            </a:endParaRPr>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fontAlgn="auto">
              <a:spcBef>
                <a:spcPts val="0"/>
              </a:spcBef>
              <a:spcAft>
                <a:spcPts val="0"/>
              </a:spcAft>
            </a:pPr>
            <a:fld id="{F9FADCE3-6E11-4ECF-997F-DBDDC83D7D1C}" type="slidenum">
              <a:rPr lang="it-IT" smtClean="0">
                <a:latin typeface="Century Schoolbook"/>
              </a:rPr>
              <a:pPr fontAlgn="auto">
                <a:spcBef>
                  <a:spcPts val="0"/>
                </a:spcBef>
                <a:spcAft>
                  <a:spcPts val="0"/>
                </a:spcAft>
              </a:pPr>
              <a:t>‹n.›</a:t>
            </a:fld>
            <a:endParaRPr lang="it-IT">
              <a:latin typeface="Century Schoolbook"/>
            </a:endParaRPr>
          </a:p>
        </p:txBody>
      </p:sp>
    </p:spTree>
    <p:extLst>
      <p:ext uri="{BB962C8B-B14F-4D97-AF65-F5344CB8AC3E}">
        <p14:creationId xmlns:p14="http://schemas.microsoft.com/office/powerpoint/2010/main" val="1155815229"/>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620688"/>
            <a:ext cx="8352927" cy="3672408"/>
          </a:xfrm>
        </p:spPr>
        <p:txBody>
          <a:bodyPr>
            <a:noAutofit/>
          </a:bodyPr>
          <a:lstStyle/>
          <a:p>
            <a:pPr algn="just">
              <a:lnSpc>
                <a:spcPct val="150000"/>
              </a:lnSpc>
            </a:pPr>
            <a:r>
              <a:rPr lang="it-IT" sz="2400" b="0" dirty="0" smtClean="0"/>
              <a:t/>
            </a:r>
            <a:br>
              <a:rPr lang="it-IT" sz="2400" b="0" dirty="0" smtClean="0"/>
            </a:br>
            <a:r>
              <a:rPr lang="it-IT" sz="2400" dirty="0" smtClean="0"/>
              <a:t/>
            </a:r>
            <a:br>
              <a:rPr lang="it-IT" sz="2400" dirty="0" smtClean="0"/>
            </a:br>
            <a:r>
              <a:rPr lang="it-IT" sz="2400" dirty="0" smtClean="0"/>
              <a:t/>
            </a:r>
            <a:br>
              <a:rPr lang="it-IT" sz="2400" dirty="0" smtClean="0"/>
            </a:br>
            <a:endParaRPr lang="it-IT" sz="2400" dirty="0"/>
          </a:p>
        </p:txBody>
      </p:sp>
      <p:sp>
        <p:nvSpPr>
          <p:cNvPr id="3" name="Sottotitolo 2"/>
          <p:cNvSpPr>
            <a:spLocks noGrp="1"/>
          </p:cNvSpPr>
          <p:nvPr>
            <p:ph type="subTitle" idx="1"/>
          </p:nvPr>
        </p:nvSpPr>
        <p:spPr>
          <a:xfrm>
            <a:off x="1187624" y="2852936"/>
            <a:ext cx="7704856" cy="720080"/>
          </a:xfrm>
        </p:spPr>
        <p:txBody>
          <a:bodyPr>
            <a:noAutofit/>
          </a:bodyPr>
          <a:lstStyle/>
          <a:p>
            <a:pPr algn="just">
              <a:lnSpc>
                <a:spcPct val="150000"/>
              </a:lnSpc>
            </a:pPr>
            <a:r>
              <a:rPr lang="it-IT" sz="2000" dirty="0" smtClean="0">
                <a:solidFill>
                  <a:schemeClr val="tx1"/>
                </a:solidFill>
              </a:rPr>
              <a:t>Sergio Lubello (Università degli Studi di Salerno)</a:t>
            </a:r>
          </a:p>
        </p:txBody>
      </p:sp>
      <p:sp>
        <p:nvSpPr>
          <p:cNvPr id="4" name="CasellaDiTesto 3"/>
          <p:cNvSpPr txBox="1"/>
          <p:nvPr/>
        </p:nvSpPr>
        <p:spPr>
          <a:xfrm>
            <a:off x="683568" y="620688"/>
            <a:ext cx="7992888" cy="1323439"/>
          </a:xfrm>
          <a:prstGeom prst="rect">
            <a:avLst/>
          </a:prstGeom>
          <a:noFill/>
        </p:spPr>
        <p:txBody>
          <a:bodyPr wrap="square" rtlCol="0">
            <a:spAutoFit/>
          </a:bodyPr>
          <a:lstStyle/>
          <a:p>
            <a:pPr algn="ctr" fontAlgn="auto">
              <a:spcBef>
                <a:spcPts val="0"/>
              </a:spcBef>
              <a:spcAft>
                <a:spcPts val="0"/>
              </a:spcAft>
            </a:pPr>
            <a:r>
              <a:rPr lang="it-CH" sz="4000" i="1" dirty="0" smtClean="0">
                <a:solidFill>
                  <a:srgbClr val="FF0000"/>
                </a:solidFill>
              </a:rPr>
              <a:t>L’italiano </a:t>
            </a:r>
            <a:r>
              <a:rPr lang="it-CH" sz="4000" i="1" dirty="0">
                <a:solidFill>
                  <a:srgbClr val="FF0000"/>
                </a:solidFill>
              </a:rPr>
              <a:t>istituzionale: un burosauro incapace di </a:t>
            </a:r>
            <a:r>
              <a:rPr lang="it-CH" sz="4000" i="1" dirty="0" smtClean="0">
                <a:solidFill>
                  <a:srgbClr val="FF0000"/>
                </a:solidFill>
              </a:rPr>
              <a:t>evolversi?</a:t>
            </a:r>
            <a:r>
              <a:rPr lang="it-IT" sz="4000" i="1" dirty="0" smtClean="0">
                <a:solidFill>
                  <a:srgbClr val="FF0000"/>
                </a:solidFill>
              </a:rPr>
              <a:t> </a:t>
            </a:r>
            <a:endParaRPr lang="it-IT" sz="4000" i="1" dirty="0">
              <a:solidFill>
                <a:srgbClr val="FF0000"/>
              </a:solidFill>
              <a:latin typeface="Century Schoolbook"/>
            </a:endParaRPr>
          </a:p>
        </p:txBody>
      </p:sp>
      <p:sp>
        <p:nvSpPr>
          <p:cNvPr id="5" name="CasellaDiTesto 4"/>
          <p:cNvSpPr txBox="1"/>
          <p:nvPr/>
        </p:nvSpPr>
        <p:spPr>
          <a:xfrm>
            <a:off x="1475656" y="4941168"/>
            <a:ext cx="6912768" cy="1015663"/>
          </a:xfrm>
          <a:prstGeom prst="rect">
            <a:avLst/>
          </a:prstGeom>
          <a:noFill/>
        </p:spPr>
        <p:txBody>
          <a:bodyPr wrap="square" rtlCol="0">
            <a:spAutoFit/>
          </a:bodyPr>
          <a:lstStyle/>
          <a:p>
            <a:pPr algn="ctr" fontAlgn="auto">
              <a:spcBef>
                <a:spcPts val="0"/>
              </a:spcBef>
              <a:spcAft>
                <a:spcPts val="0"/>
              </a:spcAft>
            </a:pPr>
            <a:r>
              <a:rPr lang="it-IT" sz="2000" dirty="0" smtClean="0">
                <a:solidFill>
                  <a:prstClr val="black"/>
                </a:solidFill>
                <a:latin typeface="Century Schoolbook"/>
              </a:rPr>
              <a:t>Seminario di </a:t>
            </a:r>
            <a:r>
              <a:rPr lang="it-IT" sz="2000" b="1" i="1" dirty="0">
                <a:solidFill>
                  <a:prstClr val="black"/>
                </a:solidFill>
                <a:latin typeface="Century Schoolbook"/>
              </a:rPr>
              <a:t>T</a:t>
            </a:r>
            <a:r>
              <a:rPr lang="it-IT" sz="2000" b="1" i="1" dirty="0" smtClean="0">
                <a:solidFill>
                  <a:prstClr val="black"/>
                </a:solidFill>
                <a:latin typeface="Century Schoolbook"/>
              </a:rPr>
              <a:t>raduzione e revisione</a:t>
            </a:r>
          </a:p>
          <a:p>
            <a:pPr algn="ctr" fontAlgn="auto">
              <a:spcBef>
                <a:spcPts val="0"/>
              </a:spcBef>
              <a:spcAft>
                <a:spcPts val="0"/>
              </a:spcAft>
            </a:pPr>
            <a:r>
              <a:rPr lang="it-IT" sz="2000" dirty="0" smtClean="0">
                <a:solidFill>
                  <a:prstClr val="black"/>
                </a:solidFill>
                <a:latin typeface="Century Schoolbook"/>
              </a:rPr>
              <a:t>Bellinzona, </a:t>
            </a:r>
          </a:p>
          <a:p>
            <a:pPr algn="ctr" fontAlgn="auto">
              <a:spcBef>
                <a:spcPts val="0"/>
              </a:spcBef>
              <a:spcAft>
                <a:spcPts val="0"/>
              </a:spcAft>
            </a:pPr>
            <a:r>
              <a:rPr lang="it-IT" sz="2000" dirty="0" smtClean="0">
                <a:solidFill>
                  <a:prstClr val="black"/>
                </a:solidFill>
                <a:latin typeface="Century Schoolbook"/>
              </a:rPr>
              <a:t>17 – 18 ottobre 2019</a:t>
            </a:r>
            <a:endParaRPr lang="it-IT" sz="2000" dirty="0">
              <a:solidFill>
                <a:prstClr val="black"/>
              </a:solidFill>
              <a:latin typeface="Century Schoolbook"/>
            </a:endParaRPr>
          </a:p>
        </p:txBody>
      </p:sp>
      <p:sp>
        <p:nvSpPr>
          <p:cNvPr id="6" name="Segnaposto numero diapositiva 5"/>
          <p:cNvSpPr>
            <a:spLocks noGrp="1"/>
          </p:cNvSpPr>
          <p:nvPr>
            <p:ph type="sldNum" sz="quarter" idx="12"/>
          </p:nvPr>
        </p:nvSpPr>
        <p:spPr/>
        <p:txBody>
          <a:bodyPr/>
          <a:lstStyle/>
          <a:p>
            <a:endParaRPr lang="it-IT" dirty="0">
              <a:latin typeface="Century Schoolbook"/>
            </a:endParaRPr>
          </a:p>
        </p:txBody>
      </p:sp>
    </p:spTree>
    <p:extLst>
      <p:ext uri="{BB962C8B-B14F-4D97-AF65-F5344CB8AC3E}">
        <p14:creationId xmlns:p14="http://schemas.microsoft.com/office/powerpoint/2010/main" val="418749515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0" y="0"/>
            <a:ext cx="9144000" cy="212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just">
              <a:lnSpc>
                <a:spcPct val="50000"/>
              </a:lnSpc>
              <a:spcBef>
                <a:spcPts val="1406"/>
              </a:spcBef>
            </a:pPr>
            <a:endParaRPr lang="it-IT" sz="3800" dirty="0">
              <a:solidFill>
                <a:srgbClr val="006633"/>
              </a:solidFill>
              <a:latin typeface="Lucida Grande" charset="0"/>
              <a:sym typeface="Lucida Grande" charset="0"/>
            </a:endParaRPr>
          </a:p>
          <a:p>
            <a:pPr algn="just">
              <a:lnSpc>
                <a:spcPct val="50000"/>
              </a:lnSpc>
              <a:spcBef>
                <a:spcPts val="1406"/>
              </a:spcBef>
            </a:pPr>
            <a:endParaRPr lang="it-IT" sz="3800" dirty="0">
              <a:solidFill>
                <a:srgbClr val="006633"/>
              </a:solidFill>
              <a:latin typeface="Lucida Grande" charset="0"/>
              <a:sym typeface="Lucida Grande" charset="0"/>
            </a:endParaRPr>
          </a:p>
          <a:p>
            <a:pPr algn="ctr">
              <a:lnSpc>
                <a:spcPct val="50000"/>
              </a:lnSpc>
              <a:spcBef>
                <a:spcPts val="1406"/>
              </a:spcBef>
            </a:pPr>
            <a:r>
              <a:rPr lang="it-IT" sz="3800" dirty="0">
                <a:solidFill>
                  <a:srgbClr val="006633"/>
                </a:solidFill>
                <a:latin typeface="Times New Roman" charset="0"/>
                <a:cs typeface="Times New Roman" charset="0"/>
                <a:sym typeface="Lucida Grande" charset="0"/>
              </a:rPr>
              <a:t>	A mo’ di bilancio</a:t>
            </a:r>
            <a:endParaRPr lang="it-IT" sz="3800" dirty="0">
              <a:solidFill>
                <a:srgbClr val="006633"/>
              </a:solidFill>
              <a:latin typeface="Lucida Grande" charset="0"/>
              <a:sym typeface="Lucida Grande" charset="0"/>
            </a:endParaRPr>
          </a:p>
        </p:txBody>
      </p:sp>
      <p:sp>
        <p:nvSpPr>
          <p:cNvPr id="56331" name="Rectangle 11"/>
          <p:cNvSpPr>
            <a:spLocks/>
          </p:cNvSpPr>
          <p:nvPr/>
        </p:nvSpPr>
        <p:spPr bwMode="auto">
          <a:xfrm>
            <a:off x="0" y="897434"/>
            <a:ext cx="9144000" cy="59605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endParaRPr lang="it-IT" i="1"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dirty="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«Il processo di semplificazione sembra in sostanza ancora lontano dalla sua effettiva applicazione </a:t>
            </a:r>
            <a:r>
              <a:rPr lang="it-IT" sz="2200" u="sng" dirty="0">
                <a:latin typeface="Times New Roman" charset="0"/>
              </a:rPr>
              <a:t>generalizzata</a:t>
            </a:r>
            <a:r>
              <a:rPr lang="it-IT" sz="2200" dirty="0">
                <a:latin typeface="Times New Roman" charset="0"/>
              </a:rPr>
              <a:t>; come hanno segnalato in varie occasioni Michele </a:t>
            </a:r>
            <a:r>
              <a:rPr lang="it-IT" sz="2200" dirty="0" err="1">
                <a:latin typeface="Times New Roman" charset="0"/>
              </a:rPr>
              <a:t>Cortelazzo</a:t>
            </a:r>
            <a:r>
              <a:rPr lang="it-IT" sz="2200" dirty="0">
                <a:latin typeface="Times New Roman" charset="0"/>
              </a:rPr>
              <a:t> e Tullio De Mauro, i risultati di tutte le campagne e le attività di semplificazione del linguaggio burocratico sono, alla fine, molto più modesti di quanto avesse sperato chi si era impegnato in tali attività» (Lubello </a:t>
            </a:r>
            <a:r>
              <a:rPr lang="it-IT" sz="2200" dirty="0" smtClean="0">
                <a:latin typeface="Times New Roman" charset="0"/>
              </a:rPr>
              <a:t>2016: </a:t>
            </a:r>
            <a:r>
              <a:rPr lang="it-IT" sz="2200" dirty="0">
                <a:latin typeface="Times New Roman" charset="0"/>
              </a:rPr>
              <a:t>661)</a:t>
            </a: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«L’assenza di un osservatorio nazionale che consenta, da una parte, che non vadano disperse le molteplici esperienze condotte [</a:t>
            </a:r>
            <a:r>
              <a:rPr lang="mr-IN" sz="2200" dirty="0">
                <a:latin typeface="Times New Roman" charset="0"/>
              </a:rPr>
              <a:t>…</a:t>
            </a:r>
            <a:r>
              <a:rPr lang="it-IT" sz="2200" dirty="0">
                <a:latin typeface="Times New Roman" charset="0"/>
              </a:rPr>
              <a:t>] e, dall’altra, valorizzi - standardizzandolo e mettendolo a disposizione di tutti </a:t>
            </a:r>
            <a:r>
              <a:rPr lang="mr-IN" sz="2200" dirty="0">
                <a:latin typeface="Times New Roman" charset="0"/>
              </a:rPr>
              <a:t>–</a:t>
            </a:r>
            <a:r>
              <a:rPr lang="it-IT" sz="2200" dirty="0">
                <a:latin typeface="Times New Roman" charset="0"/>
              </a:rPr>
              <a:t> il </a:t>
            </a:r>
            <a:r>
              <a:rPr lang="it-IT" sz="2200" i="1" dirty="0" err="1">
                <a:latin typeface="Times New Roman" charset="0"/>
              </a:rPr>
              <a:t>know</a:t>
            </a:r>
            <a:r>
              <a:rPr lang="it-IT" sz="2200" i="1" dirty="0">
                <a:latin typeface="Times New Roman" charset="0"/>
              </a:rPr>
              <a:t> </a:t>
            </a:r>
            <a:r>
              <a:rPr lang="it-IT" sz="2200" i="1" dirty="0" err="1">
                <a:latin typeface="Times New Roman" charset="0"/>
              </a:rPr>
              <a:t>how</a:t>
            </a:r>
            <a:r>
              <a:rPr lang="it-IT" sz="2200" i="1" dirty="0">
                <a:latin typeface="Times New Roman" charset="0"/>
              </a:rPr>
              <a:t> </a:t>
            </a:r>
            <a:r>
              <a:rPr lang="it-IT" sz="2200" dirty="0">
                <a:latin typeface="Times New Roman" charset="0"/>
              </a:rPr>
              <a:t>che [</a:t>
            </a:r>
            <a:r>
              <a:rPr lang="mr-IN" sz="2200" dirty="0">
                <a:latin typeface="Times New Roman" charset="0"/>
              </a:rPr>
              <a:t>…</a:t>
            </a:r>
            <a:r>
              <a:rPr lang="it-IT" sz="2200" dirty="0">
                <a:latin typeface="Times New Roman" charset="0"/>
              </a:rPr>
              <a:t>] si è andato sviluppando e diffondendo con fatica e grazie all’impegno, nelle amministrazioni, di pochi volenterosi» (Piemontese 2008)    </a:t>
            </a:r>
          </a:p>
          <a:p>
            <a:pPr marL="254487" indent="-254487" algn="just">
              <a:spcBef>
                <a:spcPts val="316"/>
              </a:spcBef>
              <a:buClr>
                <a:schemeClr val="accent1"/>
              </a:buClr>
              <a:buSzPct val="150000"/>
              <a:buFont typeface="Wingdings" charset="0"/>
              <a:buChar char="§"/>
            </a:pPr>
            <a:endParaRPr lang="it-IT" sz="220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dirty="0">
              <a:latin typeface="Times New Roman" charset="0"/>
              <a:sym typeface="Lucida Sans" charset="0"/>
            </a:endParaRPr>
          </a:p>
          <a:p>
            <a:pPr marL="254487" indent="-254487" algn="ctr"/>
            <a:endParaRPr lang="en-US" b="0" dirty="0">
              <a:latin typeface="Lucida Sans" charset="0"/>
              <a:sym typeface="Lucida Grande" charset="0"/>
            </a:endParaRPr>
          </a:p>
        </p:txBody>
      </p:sp>
    </p:spTree>
    <p:extLst>
      <p:ext uri="{BB962C8B-B14F-4D97-AF65-F5344CB8AC3E}">
        <p14:creationId xmlns:p14="http://schemas.microsoft.com/office/powerpoint/2010/main" val="46226799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9" name="Rectangle 19"/>
          <p:cNvSpPr>
            <a:spLocks noGrp="1" noChangeArrowheads="1"/>
          </p:cNvSpPr>
          <p:nvPr>
            <p:ph type="ctrTitle"/>
          </p:nvPr>
        </p:nvSpPr>
        <p:spPr>
          <a:xfrm>
            <a:off x="0" y="0"/>
            <a:ext cx="8821768" cy="6713984"/>
          </a:xfrm>
        </p:spPr>
        <p:style>
          <a:lnRef idx="0">
            <a:schemeClr val="accent1"/>
          </a:lnRef>
          <a:fillRef idx="3">
            <a:schemeClr val="accent1"/>
          </a:fillRef>
          <a:effectRef idx="3">
            <a:schemeClr val="accent1"/>
          </a:effectRef>
          <a:fontRef idx="minor">
            <a:schemeClr val="lt1"/>
          </a:fontRef>
        </p:style>
        <p:txBody>
          <a:bodyPr/>
          <a:lstStyle/>
          <a:p>
            <a:r>
              <a:rPr lang="it-IT" sz="2400" b="1" dirty="0" smtClean="0">
                <a:solidFill>
                  <a:srgbClr val="FF0000"/>
                </a:solidFill>
              </a:rPr>
              <a:t>L’ANTILINGUA è VIVA E VEGETA</a:t>
            </a:r>
            <a:r>
              <a:rPr lang="it-IT" sz="2400" b="1" dirty="0">
                <a:solidFill>
                  <a:srgbClr val="FF0000"/>
                </a:solidFill>
              </a:rPr>
              <a:t> </a:t>
            </a:r>
            <a:r>
              <a:rPr lang="it-IT" sz="2400" dirty="0">
                <a:solidFill>
                  <a:srgbClr val="FF0000"/>
                </a:solidFill>
              </a:rPr>
              <a:t/>
            </a:r>
            <a:br>
              <a:rPr lang="it-IT" sz="2400" dirty="0">
                <a:solidFill>
                  <a:srgbClr val="FF0000"/>
                </a:solidFill>
              </a:rPr>
            </a:br>
            <a:r>
              <a:rPr lang="it-IT" sz="2400" dirty="0" smtClean="0">
                <a:solidFill>
                  <a:srgbClr val="FF0000"/>
                </a:solidFill>
              </a:rPr>
              <a:t/>
            </a:r>
            <a:br>
              <a:rPr lang="it-IT" sz="2400" dirty="0" smtClean="0">
                <a:solidFill>
                  <a:srgbClr val="FF0000"/>
                </a:solidFill>
              </a:rPr>
            </a:br>
            <a:r>
              <a:rPr lang="it-IT" sz="2400" b="1" dirty="0" smtClean="0">
                <a:solidFill>
                  <a:srgbClr val="000000"/>
                </a:solidFill>
              </a:rPr>
              <a:t>Oggetto</a:t>
            </a:r>
            <a:r>
              <a:rPr lang="it-IT" sz="2400" b="1" dirty="0">
                <a:solidFill>
                  <a:srgbClr val="000000"/>
                </a:solidFill>
              </a:rPr>
              <a:t>: Organizzazione momenti di coralità ludico-espressiva nella giornata del martedì grasso (28/02).</a:t>
            </a:r>
            <a:br>
              <a:rPr lang="it-IT" sz="2400" b="1" dirty="0">
                <a:solidFill>
                  <a:srgbClr val="000000"/>
                </a:solidFill>
              </a:rPr>
            </a:br>
            <a:r>
              <a:rPr lang="it-IT" sz="2400" b="1" dirty="0"/>
              <a:t> </a:t>
            </a:r>
            <a:br>
              <a:rPr lang="it-IT" sz="2400" b="1" dirty="0"/>
            </a:br>
            <a:r>
              <a:rPr lang="it-IT" sz="2000" dirty="0" smtClean="0">
                <a:solidFill>
                  <a:schemeClr val="tx1"/>
                </a:solidFill>
              </a:rPr>
              <a:t>…</a:t>
            </a:r>
            <a:br>
              <a:rPr lang="it-IT" sz="2000" dirty="0" smtClean="0">
                <a:solidFill>
                  <a:schemeClr val="tx1"/>
                </a:solidFill>
              </a:rPr>
            </a:br>
            <a:r>
              <a:rPr lang="it-IT" sz="2000" dirty="0">
                <a:solidFill>
                  <a:srgbClr val="000000"/>
                </a:solidFill>
              </a:rPr>
              <a:t>Poiché, come di consueto, in tale giornata le attività tendono ad assumere aspetti e si sviluppano secondo modalità tali da risultare in consonanza con le dimensioni ludico-espressive che caratterizzano la relativa dimensione tradizionalmente festiva e festosa e al fine di agevolare il tempestivo ripristino della vivibilità ed agibilità dei locali scolastici, si dispone quanto segue:</a:t>
            </a:r>
            <a:br>
              <a:rPr lang="it-IT" sz="2000" dirty="0">
                <a:solidFill>
                  <a:srgbClr val="000000"/>
                </a:solidFill>
              </a:rPr>
            </a:br>
            <a:r>
              <a:rPr lang="it-IT" sz="2000" dirty="0" smtClean="0">
                <a:solidFill>
                  <a:srgbClr val="000000"/>
                </a:solidFill>
              </a:rPr>
              <a:t>…</a:t>
            </a:r>
            <a:r>
              <a:rPr lang="it-IT" sz="2000" dirty="0">
                <a:solidFill>
                  <a:srgbClr val="000000"/>
                </a:solidFill>
              </a:rPr>
              <a:t/>
            </a:r>
            <a:br>
              <a:rPr lang="it-IT" sz="2000" dirty="0">
                <a:solidFill>
                  <a:srgbClr val="000000"/>
                </a:solidFill>
              </a:rPr>
            </a:br>
            <a:r>
              <a:rPr lang="it-IT" sz="2000" dirty="0">
                <a:solidFill>
                  <a:schemeClr val="tx1"/>
                </a:solidFill>
              </a:rPr>
              <a:t/>
            </a:r>
            <a:br>
              <a:rPr lang="it-IT" sz="2000" dirty="0">
                <a:solidFill>
                  <a:schemeClr val="tx1"/>
                </a:solidFill>
              </a:rPr>
            </a:br>
            <a:r>
              <a:rPr lang="it-IT" sz="2000" dirty="0">
                <a:solidFill>
                  <a:srgbClr val="000000"/>
                </a:solidFill>
              </a:rPr>
              <a:t>Gli insegnanti del turno pomeridiano, nella giornata in parola, presteranno servizio in turno antimeridiano in situazione di contemporaneità operativa. </a:t>
            </a:r>
          </a:p>
        </p:txBody>
      </p:sp>
    </p:spTree>
    <p:extLst>
      <p:ext uri="{BB962C8B-B14F-4D97-AF65-F5344CB8AC3E}">
        <p14:creationId xmlns:p14="http://schemas.microsoft.com/office/powerpoint/2010/main" val="151585741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9" name="Rectangle 19"/>
          <p:cNvSpPr>
            <a:spLocks noGrp="1" noChangeArrowheads="1"/>
          </p:cNvSpPr>
          <p:nvPr>
            <p:ph type="ctrTitle"/>
          </p:nvPr>
        </p:nvSpPr>
        <p:spPr>
          <a:xfrm>
            <a:off x="0" y="332656"/>
            <a:ext cx="8821768" cy="6165304"/>
          </a:xfrm>
        </p:spPr>
        <p:style>
          <a:lnRef idx="0">
            <a:schemeClr val="accent1"/>
          </a:lnRef>
          <a:fillRef idx="3">
            <a:schemeClr val="accent1"/>
          </a:fillRef>
          <a:effectRef idx="3">
            <a:schemeClr val="accent1"/>
          </a:effectRef>
          <a:fontRef idx="minor">
            <a:schemeClr val="lt1"/>
          </a:fontRef>
        </p:style>
        <p:txBody>
          <a:bodyPr/>
          <a:lstStyle/>
          <a:p>
            <a:r>
              <a:rPr lang="it-IT" sz="3200" b="1" dirty="0" smtClean="0">
                <a:solidFill>
                  <a:srgbClr val="3366FF"/>
                </a:solidFill>
              </a:rPr>
              <a:t>Circolare del 27.11.2014</a:t>
            </a:r>
            <a:r>
              <a:rPr lang="it-IT" sz="3200" b="1" dirty="0">
                <a:solidFill>
                  <a:srgbClr val="3366FF"/>
                </a:solidFill>
              </a:rPr>
              <a:t> </a:t>
            </a:r>
            <a:r>
              <a:rPr lang="it-IT" sz="2400" dirty="0">
                <a:solidFill>
                  <a:srgbClr val="3366FF"/>
                </a:solidFill>
              </a:rPr>
              <a:t/>
            </a:r>
            <a:br>
              <a:rPr lang="it-IT" sz="2400" dirty="0">
                <a:solidFill>
                  <a:srgbClr val="3366FF"/>
                </a:solidFill>
              </a:rPr>
            </a:br>
            <a:r>
              <a:rPr lang="it-IT" sz="2400" dirty="0">
                <a:solidFill>
                  <a:srgbClr val="3366FF"/>
                </a:solidFill>
              </a:rPr>
              <a:t>Piano di formazione del personale docente svolto ad acquisire competenze per l’attuazione di interventi di miglioramento e adeguamento alle nuove esigenze dell’offerta formativa </a:t>
            </a:r>
            <a:r>
              <a:rPr lang="it-IT" sz="2400" dirty="0" smtClean="0">
                <a:solidFill>
                  <a:srgbClr val="3366FF"/>
                </a:solidFill>
              </a:rPr>
              <a:t/>
            </a:r>
            <a:br>
              <a:rPr lang="it-IT" sz="2400" dirty="0" smtClean="0">
                <a:solidFill>
                  <a:srgbClr val="3366FF"/>
                </a:solidFill>
              </a:rPr>
            </a:br>
            <a:r>
              <a:rPr lang="it-IT" sz="2400" dirty="0"/>
              <a:t/>
            </a:r>
            <a:br>
              <a:rPr lang="it-IT" sz="2400" dirty="0"/>
            </a:br>
            <a:r>
              <a:rPr lang="it-IT" sz="2400" dirty="0"/>
              <a:t> </a:t>
            </a:r>
            <a:br>
              <a:rPr lang="it-IT" sz="2400" dirty="0"/>
            </a:br>
            <a:r>
              <a:rPr lang="it-IT" sz="2000" dirty="0">
                <a:solidFill>
                  <a:srgbClr val="3366FF"/>
                </a:solidFill>
              </a:rPr>
              <a:t>I mutamenti verificatisi nell’ambito della società e nella scuola implicano che i docenti acquisiscano e sviluppino con continuità nuove conoscenze e competenze. Occorre perciò avviare e sostenere con apposite attività formative processi di crescita dei livelli ed ambiti di competenza coerenti con un profilo dinamico ed evolutivo della funzione professionale </a:t>
            </a:r>
            <a:r>
              <a:rPr lang="it-IT" sz="2000" dirty="0" smtClean="0">
                <a:solidFill>
                  <a:srgbClr val="3366FF"/>
                </a:solidFill>
              </a:rPr>
              <a:t/>
            </a:r>
            <a:br>
              <a:rPr lang="it-IT" sz="2000" dirty="0" smtClean="0">
                <a:solidFill>
                  <a:srgbClr val="3366FF"/>
                </a:solidFill>
              </a:rPr>
            </a:br>
            <a:endParaRPr lang="it-IT" sz="2000" dirty="0">
              <a:solidFill>
                <a:srgbClr val="3366FF"/>
              </a:solidFill>
            </a:endParaRPr>
          </a:p>
        </p:txBody>
      </p:sp>
    </p:spTree>
    <p:extLst>
      <p:ext uri="{BB962C8B-B14F-4D97-AF65-F5344CB8AC3E}">
        <p14:creationId xmlns:p14="http://schemas.microsoft.com/office/powerpoint/2010/main" val="7965548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28625" y="642938"/>
            <a:ext cx="8229600" cy="928687"/>
          </a:xfrm>
        </p:spPr>
        <p:txBody>
          <a:bodyPr/>
          <a:lstStyle/>
          <a:p>
            <a:pPr eaLnBrk="1" hangingPunct="1">
              <a:defRPr/>
            </a:pPr>
            <a:r>
              <a:rPr lang="it-IT" i="1" dirty="0" smtClean="0">
                <a:solidFill>
                  <a:schemeClr val="accent2"/>
                </a:solidFill>
                <a:effectLst>
                  <a:outerShdw blurRad="38100" dist="38100" dir="2700000" algn="tl">
                    <a:srgbClr val="000000"/>
                  </a:outerShdw>
                </a:effectLst>
              </a:rPr>
              <a:t/>
            </a:r>
            <a:br>
              <a:rPr lang="it-IT" i="1" dirty="0" smtClean="0">
                <a:solidFill>
                  <a:schemeClr val="accent2"/>
                </a:solidFill>
                <a:effectLst>
                  <a:outerShdw blurRad="38100" dist="38100" dir="2700000" algn="tl">
                    <a:srgbClr val="000000"/>
                  </a:outerShdw>
                </a:effectLst>
              </a:rPr>
            </a:br>
            <a:r>
              <a:rPr lang="it-IT" sz="2400" i="1" dirty="0">
                <a:solidFill>
                  <a:schemeClr val="accent2"/>
                </a:solidFill>
                <a:effectLst>
                  <a:outerShdw blurRad="38100" dist="38100" dir="2700000" algn="tl">
                    <a:srgbClr val="000000"/>
                  </a:outerShdw>
                </a:effectLst>
              </a:rPr>
              <a:t/>
            </a:r>
            <a:br>
              <a:rPr lang="it-IT" sz="2400" i="1" dirty="0">
                <a:solidFill>
                  <a:schemeClr val="accent2"/>
                </a:solidFill>
                <a:effectLst>
                  <a:outerShdw blurRad="38100" dist="38100" dir="2700000" algn="tl">
                    <a:srgbClr val="000000"/>
                  </a:outerShdw>
                </a:effectLst>
              </a:rPr>
            </a:br>
            <a:endParaRPr lang="it-IT" sz="2400" dirty="0" smtClean="0"/>
          </a:p>
        </p:txBody>
      </p:sp>
      <p:sp>
        <p:nvSpPr>
          <p:cNvPr id="198661" name="Rectangle 5"/>
          <p:cNvSpPr>
            <a:spLocks noGrp="1" noChangeArrowheads="1"/>
          </p:cNvSpPr>
          <p:nvPr>
            <p:ph idx="1"/>
          </p:nvPr>
        </p:nvSpPr>
        <p:spPr/>
        <p:style>
          <a:lnRef idx="3">
            <a:schemeClr val="lt1"/>
          </a:lnRef>
          <a:fillRef idx="1">
            <a:schemeClr val="accent1"/>
          </a:fillRef>
          <a:effectRef idx="1">
            <a:schemeClr val="accent1"/>
          </a:effectRef>
          <a:fontRef idx="minor">
            <a:schemeClr val="lt1"/>
          </a:fontRef>
        </p:style>
        <p:txBody>
          <a:bodyPr/>
          <a:lstStyle/>
          <a:p>
            <a:pPr marL="0" indent="0" algn="ctr">
              <a:buNone/>
            </a:pPr>
            <a:r>
              <a:rPr lang="it-IT" dirty="0" smtClean="0">
                <a:solidFill>
                  <a:schemeClr val="accent2"/>
                </a:solidFill>
              </a:rPr>
              <a:t>Burocrazia “trasmessa”: 2 esempi</a:t>
            </a:r>
            <a:endParaRPr lang="it-IT" sz="2800" dirty="0" smtClean="0">
              <a:solidFill>
                <a:schemeClr val="accent2"/>
              </a:solidFill>
            </a:endParaRPr>
          </a:p>
          <a:p>
            <a:pPr marL="0" indent="0" algn="just">
              <a:buNone/>
            </a:pPr>
            <a:r>
              <a:rPr lang="it-IT" sz="3600" dirty="0" smtClean="0">
                <a:solidFill>
                  <a:srgbClr val="FF0000"/>
                </a:solidFill>
              </a:rPr>
              <a:t>1. </a:t>
            </a:r>
          </a:p>
          <a:p>
            <a:pPr marL="0" indent="0" algn="just">
              <a:buNone/>
            </a:pPr>
            <a:r>
              <a:rPr lang="it-IT" sz="3600" dirty="0" smtClean="0">
                <a:solidFill>
                  <a:srgbClr val="FF0000"/>
                </a:solidFill>
              </a:rPr>
              <a:t>L’incapacità </a:t>
            </a:r>
            <a:r>
              <a:rPr lang="it-IT" sz="3600" dirty="0">
                <a:solidFill>
                  <a:srgbClr val="FF0000"/>
                </a:solidFill>
              </a:rPr>
              <a:t>di deambulazione è da intendersi come impossibilità o incapacità a svolgere la complessa funzione neuromotoria della deambulazione</a:t>
            </a:r>
          </a:p>
          <a:p>
            <a:pPr marL="0" indent="0">
              <a:buNone/>
            </a:pPr>
            <a:endParaRPr lang="it-IT" sz="3600" dirty="0">
              <a:solidFill>
                <a:srgbClr val="FF0000"/>
              </a:solidFill>
            </a:endParaRPr>
          </a:p>
          <a:p>
            <a:pPr algn="just" eaLnBrk="1" hangingPunct="1">
              <a:buFontTx/>
              <a:buNone/>
              <a:defRPr/>
            </a:pPr>
            <a:r>
              <a:rPr lang="it-IT" dirty="0" smtClean="0">
                <a:solidFill>
                  <a:schemeClr val="tx1"/>
                </a:solidFill>
              </a:rPr>
              <a:t>                   		</a:t>
            </a:r>
          </a:p>
        </p:txBody>
      </p:sp>
    </p:spTree>
    <p:extLst>
      <p:ext uri="{BB962C8B-B14F-4D97-AF65-F5344CB8AC3E}">
        <p14:creationId xmlns:p14="http://schemas.microsoft.com/office/powerpoint/2010/main" val="19118113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28625" y="642938"/>
            <a:ext cx="8229600" cy="928687"/>
          </a:xfrm>
        </p:spPr>
        <p:txBody>
          <a:bodyPr/>
          <a:lstStyle/>
          <a:p>
            <a:pPr eaLnBrk="1" hangingPunct="1">
              <a:defRPr/>
            </a:pPr>
            <a:r>
              <a:rPr lang="it-IT" i="1" dirty="0" smtClean="0">
                <a:solidFill>
                  <a:schemeClr val="accent2"/>
                </a:solidFill>
                <a:effectLst>
                  <a:outerShdw blurRad="38100" dist="38100" dir="2700000" algn="tl">
                    <a:srgbClr val="000000"/>
                  </a:outerShdw>
                </a:effectLst>
              </a:rPr>
              <a:t/>
            </a:r>
            <a:br>
              <a:rPr lang="it-IT" i="1" dirty="0" smtClean="0">
                <a:solidFill>
                  <a:schemeClr val="accent2"/>
                </a:solidFill>
                <a:effectLst>
                  <a:outerShdw blurRad="38100" dist="38100" dir="2700000" algn="tl">
                    <a:srgbClr val="000000"/>
                  </a:outerShdw>
                </a:effectLst>
              </a:rPr>
            </a:br>
            <a:r>
              <a:rPr lang="it-IT" sz="2400" i="1" dirty="0">
                <a:solidFill>
                  <a:schemeClr val="accent2"/>
                </a:solidFill>
                <a:effectLst>
                  <a:outerShdw blurRad="38100" dist="38100" dir="2700000" algn="tl">
                    <a:srgbClr val="000000"/>
                  </a:outerShdw>
                </a:effectLst>
              </a:rPr>
              <a:t/>
            </a:r>
            <a:br>
              <a:rPr lang="it-IT" sz="2400" i="1" dirty="0">
                <a:solidFill>
                  <a:schemeClr val="accent2"/>
                </a:solidFill>
                <a:effectLst>
                  <a:outerShdw blurRad="38100" dist="38100" dir="2700000" algn="tl">
                    <a:srgbClr val="000000"/>
                  </a:outerShdw>
                </a:effectLst>
              </a:rPr>
            </a:br>
            <a:endParaRPr lang="it-IT" sz="2400" dirty="0" smtClean="0"/>
          </a:p>
        </p:txBody>
      </p:sp>
      <p:sp>
        <p:nvSpPr>
          <p:cNvPr id="198661" name="Rectangle 5"/>
          <p:cNvSpPr>
            <a:spLocks noGrp="1" noChangeArrowheads="1"/>
          </p:cNvSpPr>
          <p:nvPr>
            <p:ph idx="1"/>
          </p:nvPr>
        </p:nvSpPr>
        <p:spPr/>
        <p:style>
          <a:lnRef idx="3">
            <a:schemeClr val="lt1"/>
          </a:lnRef>
          <a:fillRef idx="1">
            <a:schemeClr val="accent1"/>
          </a:fillRef>
          <a:effectRef idx="1">
            <a:schemeClr val="accent1"/>
          </a:effectRef>
          <a:fontRef idx="minor">
            <a:schemeClr val="lt1"/>
          </a:fontRef>
        </p:style>
        <p:txBody>
          <a:bodyPr/>
          <a:lstStyle/>
          <a:p>
            <a:pPr marL="0" indent="0">
              <a:buNone/>
            </a:pPr>
            <a:r>
              <a:rPr lang="it-IT" sz="2400" dirty="0">
                <a:solidFill>
                  <a:srgbClr val="FF0000"/>
                </a:solidFill>
              </a:rPr>
              <a:t>2</a:t>
            </a:r>
            <a:r>
              <a:rPr lang="it-IT" sz="2400" dirty="0" smtClean="0">
                <a:solidFill>
                  <a:srgbClr val="FF0000"/>
                </a:solidFill>
              </a:rPr>
              <a:t>. </a:t>
            </a:r>
          </a:p>
          <a:p>
            <a:pPr marL="0" indent="0" algn="just">
              <a:buNone/>
            </a:pPr>
            <a:endParaRPr lang="it-IT" sz="2400" dirty="0" smtClean="0">
              <a:solidFill>
                <a:srgbClr val="FF0000"/>
              </a:solidFill>
            </a:endParaRPr>
          </a:p>
          <a:p>
            <a:pPr marL="0" indent="0" algn="just">
              <a:buNone/>
            </a:pPr>
            <a:r>
              <a:rPr lang="it-IT" sz="2400" dirty="0" smtClean="0">
                <a:solidFill>
                  <a:srgbClr val="FF0000"/>
                </a:solidFill>
              </a:rPr>
              <a:t>Gentile Professoressa,</a:t>
            </a:r>
          </a:p>
          <a:p>
            <a:pPr marL="0" indent="0" algn="just">
              <a:buNone/>
            </a:pPr>
            <a:r>
              <a:rPr lang="it-IT" sz="2400" dirty="0" smtClean="0">
                <a:solidFill>
                  <a:srgbClr val="FF0000"/>
                </a:solidFill>
              </a:rPr>
              <a:t>                    La </a:t>
            </a:r>
            <a:r>
              <a:rPr lang="it-IT" sz="2400" dirty="0">
                <a:solidFill>
                  <a:srgbClr val="FF0000"/>
                </a:solidFill>
              </a:rPr>
              <a:t>qui presente *, studentessa della Facoltà di Lingue e Letterature Straniere di *, desidera richiedervi di sostenere l'esame di Letteratura Tedesca, in data 14/06/15, per prima, causa visita di controllo per problemi di salute nel medesimo giorno: vi invito pertanto ad accettare le mie giustificazioni. 	            </a:t>
            </a:r>
            <a:endParaRPr lang="it-IT" sz="2400" dirty="0" smtClean="0">
              <a:solidFill>
                <a:srgbClr val="FF0000"/>
              </a:solidFill>
            </a:endParaRPr>
          </a:p>
          <a:p>
            <a:pPr marL="0" indent="0" algn="just">
              <a:buNone/>
            </a:pPr>
            <a:r>
              <a:rPr lang="it-IT" sz="2400" dirty="0" smtClean="0">
                <a:solidFill>
                  <a:srgbClr val="FF0000"/>
                </a:solidFill>
              </a:rPr>
              <a:t>Porgo </a:t>
            </a:r>
            <a:r>
              <a:rPr lang="it-IT" sz="2400" dirty="0">
                <a:solidFill>
                  <a:srgbClr val="FF0000"/>
                </a:solidFill>
              </a:rPr>
              <a:t>cordiali saluti e rimango in attesa di un riscontro. *</a:t>
            </a:r>
          </a:p>
          <a:p>
            <a:pPr marL="0" indent="0">
              <a:buNone/>
            </a:pPr>
            <a:endParaRPr lang="it-IT" sz="3600" dirty="0">
              <a:solidFill>
                <a:srgbClr val="FF0000"/>
              </a:solidFill>
            </a:endParaRPr>
          </a:p>
          <a:p>
            <a:pPr algn="just" eaLnBrk="1" hangingPunct="1">
              <a:buFontTx/>
              <a:buNone/>
              <a:defRPr/>
            </a:pPr>
            <a:r>
              <a:rPr lang="it-IT" dirty="0" smtClean="0">
                <a:solidFill>
                  <a:schemeClr val="tx1"/>
                </a:solidFill>
              </a:rPr>
              <a:t>                   		</a:t>
            </a:r>
          </a:p>
        </p:txBody>
      </p:sp>
    </p:spTree>
    <p:extLst>
      <p:ext uri="{BB962C8B-B14F-4D97-AF65-F5344CB8AC3E}">
        <p14:creationId xmlns:p14="http://schemas.microsoft.com/office/powerpoint/2010/main" val="206181192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Usi pubblici e istituzionali</a:t>
            </a:r>
            <a:endParaRPr lang="it-IT" dirty="0">
              <a:solidFill>
                <a:srgbClr val="FF0000"/>
              </a:solidFill>
            </a:endParaRPr>
          </a:p>
        </p:txBody>
      </p:sp>
      <p:sp>
        <p:nvSpPr>
          <p:cNvPr id="3" name="Segnaposto contenuto 2"/>
          <p:cNvSpPr>
            <a:spLocks noGrp="1"/>
          </p:cNvSpPr>
          <p:nvPr>
            <p:ph idx="1"/>
          </p:nvPr>
        </p:nvSpPr>
        <p:spPr/>
        <p:txBody>
          <a:bodyPr/>
          <a:lstStyle/>
          <a:p>
            <a:pPr marL="0" indent="0">
              <a:buNone/>
            </a:pPr>
            <a:r>
              <a:rPr lang="it-IT" dirty="0" smtClean="0">
                <a:solidFill>
                  <a:srgbClr val="FF0000"/>
                </a:solidFill>
              </a:rPr>
              <a:t>(da Lubello 2014)</a:t>
            </a:r>
            <a:endParaRPr lang="it-IT" dirty="0" smtClean="0"/>
          </a:p>
          <a:p>
            <a:r>
              <a:rPr lang="it-IT" dirty="0"/>
              <a:t>nel cartello esposto sulla porta dell’ufficio prenotazioni per risonanze magnetiche e TAC del Policlinico di </a:t>
            </a:r>
            <a:r>
              <a:rPr lang="it-IT" dirty="0" smtClean="0"/>
              <a:t>Bari: </a:t>
            </a:r>
          </a:p>
          <a:p>
            <a:endParaRPr lang="it-IT" i="1" cap="small" dirty="0"/>
          </a:p>
          <a:p>
            <a:pPr marL="0" indent="0">
              <a:buNone/>
            </a:pPr>
            <a:r>
              <a:rPr lang="it-IT" i="1" cap="small" dirty="0" err="1" smtClean="0"/>
              <a:t>n.b</a:t>
            </a:r>
            <a:r>
              <a:rPr lang="it-IT" i="1" cap="small" dirty="0" err="1"/>
              <a:t>.</a:t>
            </a:r>
            <a:r>
              <a:rPr lang="it-IT" i="1" cap="small" dirty="0"/>
              <a:t> </a:t>
            </a:r>
            <a:r>
              <a:rPr lang="it-IT" i="1" cap="small" dirty="0" err="1"/>
              <a:t>e’</a:t>
            </a:r>
            <a:r>
              <a:rPr lang="it-IT" i="1" cap="small" dirty="0"/>
              <a:t> kmq possibile prenotare al </a:t>
            </a:r>
            <a:r>
              <a:rPr lang="it-IT" i="1" cap="small" dirty="0" err="1" smtClean="0"/>
              <a:t>cup</a:t>
            </a:r>
            <a:r>
              <a:rPr lang="it-IT" dirty="0" smtClean="0"/>
              <a:t> </a:t>
            </a:r>
            <a:endParaRPr lang="it-IT" dirty="0"/>
          </a:p>
        </p:txBody>
      </p:sp>
    </p:spTree>
    <p:extLst>
      <p:ext uri="{BB962C8B-B14F-4D97-AF65-F5344CB8AC3E}">
        <p14:creationId xmlns:p14="http://schemas.microsoft.com/office/powerpoint/2010/main" val="5643560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28625" y="642938"/>
            <a:ext cx="8229600" cy="928687"/>
          </a:xfrm>
        </p:spPr>
        <p:txBody>
          <a:bodyPr/>
          <a:lstStyle/>
          <a:p>
            <a:pPr eaLnBrk="1" hangingPunct="1">
              <a:defRPr/>
            </a:pPr>
            <a:r>
              <a:rPr lang="it-IT" i="1" dirty="0" smtClean="0">
                <a:solidFill>
                  <a:schemeClr val="accent2"/>
                </a:solidFill>
                <a:effectLst>
                  <a:outerShdw blurRad="38100" dist="38100" dir="2700000" algn="tl">
                    <a:srgbClr val="000000"/>
                  </a:outerShdw>
                </a:effectLst>
              </a:rPr>
              <a:t/>
            </a:r>
            <a:br>
              <a:rPr lang="it-IT" i="1" dirty="0" smtClean="0">
                <a:solidFill>
                  <a:schemeClr val="accent2"/>
                </a:solidFill>
                <a:effectLst>
                  <a:outerShdw blurRad="38100" dist="38100" dir="2700000" algn="tl">
                    <a:srgbClr val="000000"/>
                  </a:outerShdw>
                </a:effectLst>
              </a:rPr>
            </a:br>
            <a:r>
              <a:rPr lang="it-IT" sz="2400" i="1" dirty="0">
                <a:solidFill>
                  <a:schemeClr val="accent2"/>
                </a:solidFill>
                <a:effectLst>
                  <a:outerShdw blurRad="38100" dist="38100" dir="2700000" algn="tl">
                    <a:srgbClr val="000000"/>
                  </a:outerShdw>
                </a:effectLst>
              </a:rPr>
              <a:t/>
            </a:r>
            <a:br>
              <a:rPr lang="it-IT" sz="2400" i="1" dirty="0">
                <a:solidFill>
                  <a:schemeClr val="accent2"/>
                </a:solidFill>
                <a:effectLst>
                  <a:outerShdw blurRad="38100" dist="38100" dir="2700000" algn="tl">
                    <a:srgbClr val="000000"/>
                  </a:outerShdw>
                </a:effectLst>
              </a:rPr>
            </a:br>
            <a:endParaRPr lang="it-IT" sz="2400" dirty="0" smtClean="0"/>
          </a:p>
        </p:txBody>
      </p:sp>
      <p:sp>
        <p:nvSpPr>
          <p:cNvPr id="198661" name="Rectangle 5"/>
          <p:cNvSpPr>
            <a:spLocks noGrp="1" noChangeArrowheads="1"/>
          </p:cNvSpPr>
          <p:nvPr>
            <p:ph idx="1"/>
          </p:nvPr>
        </p:nvSpPr>
        <p:spPr>
          <a:xfrm>
            <a:off x="323528" y="116632"/>
            <a:ext cx="8229600" cy="6480720"/>
          </a:xfrm>
        </p:spPr>
        <p:style>
          <a:lnRef idx="3">
            <a:schemeClr val="lt1"/>
          </a:lnRef>
          <a:fillRef idx="1">
            <a:schemeClr val="accent1"/>
          </a:fillRef>
          <a:effectRef idx="1">
            <a:schemeClr val="accent1"/>
          </a:effectRef>
          <a:fontRef idx="minor">
            <a:schemeClr val="lt1"/>
          </a:fontRef>
        </p:style>
        <p:txBody>
          <a:bodyPr/>
          <a:lstStyle/>
          <a:p>
            <a:pPr algn="ctr" eaLnBrk="1" hangingPunct="1">
              <a:buFontTx/>
              <a:buNone/>
              <a:defRPr/>
            </a:pPr>
            <a:r>
              <a:rPr lang="it-IT" dirty="0" smtClean="0">
                <a:solidFill>
                  <a:schemeClr val="accent2"/>
                </a:solidFill>
              </a:rPr>
              <a:t>	</a:t>
            </a:r>
            <a:r>
              <a:rPr lang="it-IT" u="sng" dirty="0" smtClean="0">
                <a:solidFill>
                  <a:schemeClr val="accent2"/>
                </a:solidFill>
              </a:rPr>
              <a:t>DA UN CORPUS RECENTE (CORTIBUS)</a:t>
            </a:r>
          </a:p>
          <a:p>
            <a:pPr algn="just" eaLnBrk="1" hangingPunct="1">
              <a:buFontTx/>
              <a:buNone/>
              <a:defRPr/>
            </a:pPr>
            <a:r>
              <a:rPr lang="it-IT" sz="2800" dirty="0">
                <a:solidFill>
                  <a:schemeClr val="accent2"/>
                </a:solidFill>
              </a:rPr>
              <a:t>	</a:t>
            </a:r>
            <a:r>
              <a:rPr lang="it-IT" sz="2800" dirty="0" smtClean="0">
                <a:solidFill>
                  <a:srgbClr val="3366FF"/>
                </a:solidFill>
              </a:rPr>
              <a:t>* </a:t>
            </a:r>
            <a:r>
              <a:rPr lang="it-IT" sz="2800" b="1" u="sng" dirty="0" smtClean="0">
                <a:solidFill>
                  <a:srgbClr val="3366FF"/>
                </a:solidFill>
              </a:rPr>
              <a:t>grafia</a:t>
            </a:r>
            <a:r>
              <a:rPr lang="it-IT" sz="2800" b="1" dirty="0" smtClean="0">
                <a:solidFill>
                  <a:srgbClr val="3366FF"/>
                </a:solidFill>
              </a:rPr>
              <a:t>: </a:t>
            </a:r>
            <a:r>
              <a:rPr lang="it-IT" sz="2800" i="1" dirty="0" err="1" smtClean="0">
                <a:solidFill>
                  <a:srgbClr val="000000"/>
                </a:solidFill>
              </a:rPr>
              <a:t>D.L.vo</a:t>
            </a:r>
            <a:r>
              <a:rPr lang="it-IT" sz="2800" dirty="0" smtClean="0">
                <a:solidFill>
                  <a:srgbClr val="000000"/>
                </a:solidFill>
              </a:rPr>
              <a:t> </a:t>
            </a:r>
            <a:r>
              <a:rPr lang="it-IT" sz="2800" dirty="0">
                <a:solidFill>
                  <a:srgbClr val="000000"/>
                </a:solidFill>
              </a:rPr>
              <a:t>VI.21, mentre </a:t>
            </a:r>
            <a:r>
              <a:rPr lang="it-IT" sz="2800" i="1" dirty="0">
                <a:solidFill>
                  <a:srgbClr val="000000"/>
                </a:solidFill>
              </a:rPr>
              <a:t>d.lgs.</a:t>
            </a:r>
            <a:r>
              <a:rPr lang="it-IT" sz="2800" dirty="0">
                <a:solidFill>
                  <a:srgbClr val="000000"/>
                </a:solidFill>
              </a:rPr>
              <a:t> in VIII.13, </a:t>
            </a:r>
            <a:r>
              <a:rPr lang="it-IT" sz="2800" i="1" dirty="0" err="1">
                <a:solidFill>
                  <a:srgbClr val="000000"/>
                </a:solidFill>
              </a:rPr>
              <a:t>D.lg</a:t>
            </a:r>
            <a:r>
              <a:rPr lang="it-IT" sz="2800" dirty="0">
                <a:solidFill>
                  <a:srgbClr val="000000"/>
                </a:solidFill>
              </a:rPr>
              <a:t>, </a:t>
            </a:r>
            <a:r>
              <a:rPr lang="it-IT" sz="2800" i="1" dirty="0" err="1">
                <a:solidFill>
                  <a:srgbClr val="000000"/>
                </a:solidFill>
              </a:rPr>
              <a:t>D.L.ivo</a:t>
            </a:r>
            <a:r>
              <a:rPr lang="it-IT" sz="2800" dirty="0">
                <a:solidFill>
                  <a:srgbClr val="000000"/>
                </a:solidFill>
              </a:rPr>
              <a:t> ecc</a:t>
            </a:r>
            <a:r>
              <a:rPr lang="it-IT" sz="2800" dirty="0" smtClean="0">
                <a:solidFill>
                  <a:srgbClr val="000000"/>
                </a:solidFill>
              </a:rPr>
              <a:t>. </a:t>
            </a:r>
          </a:p>
          <a:p>
            <a:pPr algn="just" eaLnBrk="1" hangingPunct="1">
              <a:buNone/>
              <a:defRPr/>
            </a:pPr>
            <a:r>
              <a:rPr lang="it-IT" sz="2800" dirty="0">
                <a:solidFill>
                  <a:schemeClr val="tx1"/>
                </a:solidFill>
              </a:rPr>
              <a:t>	</a:t>
            </a:r>
            <a:r>
              <a:rPr lang="it-IT" sz="2800" i="1" cap="small" dirty="0" err="1" smtClean="0">
                <a:solidFill>
                  <a:srgbClr val="000000"/>
                </a:solidFill>
              </a:rPr>
              <a:t>n.b</a:t>
            </a:r>
            <a:r>
              <a:rPr lang="it-IT" sz="2800" i="1" cap="small" dirty="0" err="1">
                <a:solidFill>
                  <a:srgbClr val="000000"/>
                </a:solidFill>
              </a:rPr>
              <a:t>.</a:t>
            </a:r>
            <a:r>
              <a:rPr lang="it-IT" sz="2800" i="1" cap="small" dirty="0">
                <a:solidFill>
                  <a:srgbClr val="000000"/>
                </a:solidFill>
              </a:rPr>
              <a:t> </a:t>
            </a:r>
            <a:r>
              <a:rPr lang="it-IT" sz="2800" i="1" cap="small" dirty="0" err="1">
                <a:solidFill>
                  <a:srgbClr val="000000"/>
                </a:solidFill>
              </a:rPr>
              <a:t>e’</a:t>
            </a:r>
            <a:r>
              <a:rPr lang="it-IT" sz="2800" i="1" cap="small" dirty="0">
                <a:solidFill>
                  <a:srgbClr val="000000"/>
                </a:solidFill>
              </a:rPr>
              <a:t> kmq possibile prenotare al </a:t>
            </a:r>
            <a:r>
              <a:rPr lang="it-IT" sz="2800" i="1" cap="small" dirty="0" err="1">
                <a:solidFill>
                  <a:srgbClr val="000000"/>
                </a:solidFill>
              </a:rPr>
              <a:t>cup</a:t>
            </a:r>
            <a:r>
              <a:rPr lang="it-IT" sz="2800" dirty="0">
                <a:solidFill>
                  <a:srgbClr val="000000"/>
                </a:solidFill>
              </a:rPr>
              <a:t> </a:t>
            </a:r>
            <a:endParaRPr lang="it-IT" sz="2800" dirty="0" smtClean="0">
              <a:solidFill>
                <a:srgbClr val="000000"/>
              </a:solidFill>
            </a:endParaRPr>
          </a:p>
          <a:p>
            <a:pPr algn="just" eaLnBrk="1" hangingPunct="1">
              <a:buFontTx/>
              <a:buNone/>
              <a:defRPr/>
            </a:pPr>
            <a:r>
              <a:rPr lang="it-IT" sz="2800" dirty="0" smtClean="0">
                <a:solidFill>
                  <a:schemeClr val="tx1"/>
                </a:solidFill>
              </a:rPr>
              <a:t>	* </a:t>
            </a:r>
            <a:r>
              <a:rPr lang="it-IT" sz="2800" u="sng" dirty="0" smtClean="0">
                <a:solidFill>
                  <a:srgbClr val="4CD390"/>
                </a:solidFill>
              </a:rPr>
              <a:t>deissi spaziale</a:t>
            </a:r>
            <a:r>
              <a:rPr lang="it-IT" sz="2800" dirty="0" smtClean="0">
                <a:solidFill>
                  <a:schemeClr val="tx1"/>
                </a:solidFill>
              </a:rPr>
              <a:t>: </a:t>
            </a:r>
            <a:r>
              <a:rPr lang="it-IT" sz="2800" i="1" dirty="0">
                <a:solidFill>
                  <a:srgbClr val="000000"/>
                </a:solidFill>
              </a:rPr>
              <a:t>su tutto il territorio di questo comune di Pagani</a:t>
            </a:r>
            <a:r>
              <a:rPr lang="it-IT" sz="2800" dirty="0">
                <a:solidFill>
                  <a:srgbClr val="000000"/>
                </a:solidFill>
              </a:rPr>
              <a:t> (“del comune di Pagani” IX.40-</a:t>
            </a:r>
            <a:r>
              <a:rPr lang="it-IT" sz="2800" dirty="0" smtClean="0">
                <a:solidFill>
                  <a:srgbClr val="000000"/>
                </a:solidFill>
              </a:rPr>
              <a:t>41); </a:t>
            </a:r>
          </a:p>
          <a:p>
            <a:pPr algn="just" eaLnBrk="1" hangingPunct="1">
              <a:buFontTx/>
              <a:buNone/>
              <a:defRPr/>
            </a:pPr>
            <a:r>
              <a:rPr lang="it-IT" sz="2800" dirty="0">
                <a:solidFill>
                  <a:schemeClr val="tx1"/>
                </a:solidFill>
              </a:rPr>
              <a:t>	</a:t>
            </a:r>
            <a:r>
              <a:rPr lang="it-IT" sz="2800" dirty="0" smtClean="0">
                <a:solidFill>
                  <a:srgbClr val="FF0000"/>
                </a:solidFill>
              </a:rPr>
              <a:t>* </a:t>
            </a:r>
            <a:r>
              <a:rPr lang="it-IT" sz="2800" u="sng" dirty="0" smtClean="0">
                <a:solidFill>
                  <a:srgbClr val="FF0000"/>
                </a:solidFill>
              </a:rPr>
              <a:t>deissi personale</a:t>
            </a:r>
            <a:r>
              <a:rPr lang="it-IT" sz="2800" dirty="0" smtClean="0">
                <a:solidFill>
                  <a:srgbClr val="FF0000"/>
                </a:solidFill>
              </a:rPr>
              <a:t>: </a:t>
            </a:r>
            <a:r>
              <a:rPr lang="it-IT" sz="2800" dirty="0" smtClean="0">
                <a:solidFill>
                  <a:schemeClr val="tx1"/>
                </a:solidFill>
              </a:rPr>
              <a:t>SS.LL. // </a:t>
            </a:r>
            <a:r>
              <a:rPr lang="it-IT" sz="2800" i="1" dirty="0">
                <a:solidFill>
                  <a:srgbClr val="000000"/>
                </a:solidFill>
              </a:rPr>
              <a:t>documenti in Vostro possesso</a:t>
            </a:r>
            <a:r>
              <a:rPr lang="it-IT" sz="2800" dirty="0">
                <a:solidFill>
                  <a:srgbClr val="000000"/>
                </a:solidFill>
              </a:rPr>
              <a:t> X.16 // poi di nuovo </a:t>
            </a:r>
            <a:r>
              <a:rPr lang="it-IT" sz="2800" i="1" dirty="0">
                <a:solidFill>
                  <a:srgbClr val="000000"/>
                </a:solidFill>
              </a:rPr>
              <a:t>la S.V. potrà chiedere a questo Comune</a:t>
            </a:r>
            <a:r>
              <a:rPr lang="it-IT" sz="2800" dirty="0">
                <a:solidFill>
                  <a:srgbClr val="000000"/>
                </a:solidFill>
              </a:rPr>
              <a:t>, 22-</a:t>
            </a:r>
            <a:r>
              <a:rPr lang="it-IT" sz="2800" dirty="0" smtClean="0">
                <a:solidFill>
                  <a:srgbClr val="000000"/>
                </a:solidFill>
              </a:rPr>
              <a:t>23; </a:t>
            </a:r>
          </a:p>
          <a:p>
            <a:pPr algn="just" eaLnBrk="1" hangingPunct="1">
              <a:buFontTx/>
              <a:buNone/>
              <a:defRPr/>
            </a:pPr>
            <a:r>
              <a:rPr lang="it-IT" sz="2800" b="1" dirty="0" smtClean="0">
                <a:solidFill>
                  <a:schemeClr val="tx1"/>
                </a:solidFill>
              </a:rPr>
              <a:t>	* </a:t>
            </a:r>
            <a:r>
              <a:rPr lang="it-IT" sz="2800" b="1" u="sng" dirty="0" err="1" smtClean="0">
                <a:solidFill>
                  <a:srgbClr val="FFFF00"/>
                </a:solidFill>
              </a:rPr>
              <a:t>malaproprismi</a:t>
            </a:r>
            <a:r>
              <a:rPr lang="it-IT" sz="2800" b="1" dirty="0" smtClean="0">
                <a:solidFill>
                  <a:schemeClr val="tx1"/>
                </a:solidFill>
              </a:rPr>
              <a:t>: </a:t>
            </a:r>
            <a:r>
              <a:rPr lang="it-IT" sz="2800" i="1" u="sng" dirty="0">
                <a:solidFill>
                  <a:schemeClr val="tx1"/>
                </a:solidFill>
              </a:rPr>
              <a:t>scada</a:t>
            </a:r>
            <a:r>
              <a:rPr lang="it-IT" sz="2800" i="1" dirty="0">
                <a:solidFill>
                  <a:schemeClr val="tx1"/>
                </a:solidFill>
              </a:rPr>
              <a:t> in un giorno festivo </a:t>
            </a:r>
            <a:r>
              <a:rPr lang="it-IT" sz="2800" dirty="0">
                <a:solidFill>
                  <a:schemeClr val="tx1"/>
                </a:solidFill>
              </a:rPr>
              <a:t>in III.</a:t>
            </a:r>
            <a:r>
              <a:rPr lang="it-IT" sz="2800" dirty="0" smtClean="0">
                <a:solidFill>
                  <a:schemeClr val="tx1"/>
                </a:solidFill>
              </a:rPr>
              <a:t>75</a:t>
            </a:r>
          </a:p>
          <a:p>
            <a:pPr algn="just" eaLnBrk="1" hangingPunct="1">
              <a:buFontTx/>
              <a:buNone/>
              <a:defRPr/>
            </a:pPr>
            <a:r>
              <a:rPr lang="it-IT" sz="2800" i="1" dirty="0">
                <a:solidFill>
                  <a:schemeClr val="tx1"/>
                </a:solidFill>
              </a:rPr>
              <a:t>	</a:t>
            </a:r>
            <a:r>
              <a:rPr lang="it-IT" sz="2800" i="1" dirty="0" smtClean="0">
                <a:solidFill>
                  <a:schemeClr val="tx1"/>
                </a:solidFill>
              </a:rPr>
              <a:t>	i </a:t>
            </a:r>
            <a:r>
              <a:rPr lang="it-IT" sz="2800" i="1" dirty="0">
                <a:solidFill>
                  <a:schemeClr val="tx1"/>
                </a:solidFill>
              </a:rPr>
              <a:t>fondi latitanti le strade</a:t>
            </a:r>
            <a:r>
              <a:rPr lang="it-IT" sz="2800" dirty="0">
                <a:solidFill>
                  <a:schemeClr val="tx1"/>
                </a:solidFill>
              </a:rPr>
              <a:t> </a:t>
            </a:r>
            <a:r>
              <a:rPr lang="it-IT" sz="2800" dirty="0" smtClean="0">
                <a:solidFill>
                  <a:schemeClr val="tx1"/>
                </a:solidFill>
              </a:rPr>
              <a:t>in XIV, 31        </a:t>
            </a:r>
            <a:r>
              <a:rPr lang="it-IT" i="1" dirty="0" smtClean="0">
                <a:solidFill>
                  <a:schemeClr val="tx1"/>
                </a:solidFill>
              </a:rPr>
              <a:t>	</a:t>
            </a:r>
            <a:r>
              <a:rPr lang="it-IT" dirty="0" smtClean="0">
                <a:solidFill>
                  <a:schemeClr val="tx1"/>
                </a:solidFill>
              </a:rPr>
              <a:t>	</a:t>
            </a:r>
          </a:p>
        </p:txBody>
      </p:sp>
    </p:spTree>
    <p:extLst>
      <p:ext uri="{BB962C8B-B14F-4D97-AF65-F5344CB8AC3E}">
        <p14:creationId xmlns:p14="http://schemas.microsoft.com/office/powerpoint/2010/main" val="22635164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8661">
                                            <p:txEl>
                                              <p:pRg st="3" end="3"/>
                                            </p:txEl>
                                          </p:spTgt>
                                        </p:tgtEl>
                                        <p:attrNameLst>
                                          <p:attrName>style.visibility</p:attrName>
                                        </p:attrNameLst>
                                      </p:cBhvr>
                                      <p:to>
                                        <p:strVal val="visible"/>
                                      </p:to>
                                    </p:set>
                                    <p:anim calcmode="lin" valueType="num">
                                      <p:cBhvr additive="base">
                                        <p:cTn id="7" dur="500" fill="hold"/>
                                        <p:tgtEl>
                                          <p:spTgt spid="19866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86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8661">
                                            <p:txEl>
                                              <p:pRg st="4" end="4"/>
                                            </p:txEl>
                                          </p:spTgt>
                                        </p:tgtEl>
                                        <p:attrNameLst>
                                          <p:attrName>style.visibility</p:attrName>
                                        </p:attrNameLst>
                                      </p:cBhvr>
                                      <p:to>
                                        <p:strVal val="visible"/>
                                      </p:to>
                                    </p:set>
                                    <p:anim calcmode="lin" valueType="num">
                                      <p:cBhvr additive="base">
                                        <p:cTn id="13" dur="500" fill="hold"/>
                                        <p:tgtEl>
                                          <p:spTgt spid="19866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86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8661">
                                            <p:txEl>
                                              <p:pRg st="5" end="5"/>
                                            </p:txEl>
                                          </p:spTgt>
                                        </p:tgtEl>
                                        <p:attrNameLst>
                                          <p:attrName>style.visibility</p:attrName>
                                        </p:attrNameLst>
                                      </p:cBhvr>
                                      <p:to>
                                        <p:strVal val="visible"/>
                                      </p:to>
                                    </p:set>
                                    <p:anim calcmode="lin" valueType="num">
                                      <p:cBhvr additive="base">
                                        <p:cTn id="19" dur="500" fill="hold"/>
                                        <p:tgtEl>
                                          <p:spTgt spid="19866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866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8661">
                                            <p:txEl>
                                              <p:pRg st="6" end="6"/>
                                            </p:txEl>
                                          </p:spTgt>
                                        </p:tgtEl>
                                        <p:attrNameLst>
                                          <p:attrName>style.visibility</p:attrName>
                                        </p:attrNameLst>
                                      </p:cBhvr>
                                      <p:to>
                                        <p:strVal val="visible"/>
                                      </p:to>
                                    </p:set>
                                    <p:anim calcmode="lin" valueType="num">
                                      <p:cBhvr additive="base">
                                        <p:cTn id="25" dur="500" fill="hold"/>
                                        <p:tgtEl>
                                          <p:spTgt spid="19866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866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Una nuova </a:t>
            </a:r>
            <a:r>
              <a:rPr lang="it-IT" dirty="0" err="1" smtClean="0">
                <a:solidFill>
                  <a:srgbClr val="FF0000"/>
                </a:solidFill>
              </a:rPr>
              <a:t>metaformosi</a:t>
            </a:r>
            <a:r>
              <a:rPr lang="it-IT" dirty="0" smtClean="0">
                <a:solidFill>
                  <a:srgbClr val="FF0000"/>
                </a:solidFill>
              </a:rPr>
              <a:t>? L’aziendalese</a:t>
            </a:r>
            <a:endParaRPr lang="it-IT" dirty="0">
              <a:solidFill>
                <a:srgbClr val="FF0000"/>
              </a:solidFill>
            </a:endParaRPr>
          </a:p>
        </p:txBody>
      </p:sp>
      <p:sp>
        <p:nvSpPr>
          <p:cNvPr id="3" name="Segnaposto contenuto 2"/>
          <p:cNvSpPr>
            <a:spLocks noGrp="1"/>
          </p:cNvSpPr>
          <p:nvPr>
            <p:ph idx="1"/>
          </p:nvPr>
        </p:nvSpPr>
        <p:spPr/>
        <p:txBody>
          <a:bodyPr/>
          <a:lstStyle/>
          <a:p>
            <a:r>
              <a:rPr lang="it-IT" dirty="0" smtClean="0">
                <a:solidFill>
                  <a:srgbClr val="008000"/>
                </a:solidFill>
              </a:rPr>
              <a:t>Antonelli 2007</a:t>
            </a:r>
          </a:p>
          <a:p>
            <a:endParaRPr lang="it-IT" dirty="0" smtClean="0">
              <a:solidFill>
                <a:srgbClr val="008000"/>
              </a:solidFill>
            </a:endParaRPr>
          </a:p>
          <a:p>
            <a:pPr algn="just"/>
            <a:r>
              <a:rPr lang="it-IT" dirty="0" smtClean="0">
                <a:solidFill>
                  <a:srgbClr val="3366FF"/>
                </a:solidFill>
              </a:rPr>
              <a:t>Ess.: </a:t>
            </a:r>
            <a:r>
              <a:rPr lang="it-IT" i="1" dirty="0" err="1">
                <a:solidFill>
                  <a:srgbClr val="3366FF"/>
                </a:solidFill>
              </a:rPr>
              <a:t>mission</a:t>
            </a:r>
            <a:r>
              <a:rPr lang="it-IT" dirty="0">
                <a:solidFill>
                  <a:srgbClr val="3366FF"/>
                </a:solidFill>
              </a:rPr>
              <a:t>, </a:t>
            </a:r>
            <a:r>
              <a:rPr lang="it-IT" i="1" dirty="0">
                <a:solidFill>
                  <a:srgbClr val="3366FF"/>
                </a:solidFill>
              </a:rPr>
              <a:t>processare </a:t>
            </a:r>
            <a:r>
              <a:rPr lang="it-IT" dirty="0" smtClean="0">
                <a:solidFill>
                  <a:srgbClr val="3366FF"/>
                </a:solidFill>
              </a:rPr>
              <a:t>‘elaborare’, </a:t>
            </a:r>
            <a:r>
              <a:rPr lang="it-IT" i="1" dirty="0" err="1">
                <a:solidFill>
                  <a:srgbClr val="3366FF"/>
                </a:solidFill>
              </a:rPr>
              <a:t>draft</a:t>
            </a:r>
            <a:r>
              <a:rPr lang="it-IT" i="1" dirty="0">
                <a:solidFill>
                  <a:srgbClr val="3366FF"/>
                </a:solidFill>
              </a:rPr>
              <a:t> </a:t>
            </a:r>
            <a:r>
              <a:rPr lang="it-IT" dirty="0" smtClean="0">
                <a:solidFill>
                  <a:srgbClr val="3366FF"/>
                </a:solidFill>
              </a:rPr>
              <a:t>‘bozza’, </a:t>
            </a:r>
            <a:r>
              <a:rPr lang="it-IT" i="1" dirty="0">
                <a:solidFill>
                  <a:srgbClr val="3366FF"/>
                </a:solidFill>
              </a:rPr>
              <a:t>meeting</a:t>
            </a:r>
            <a:r>
              <a:rPr lang="it-IT" dirty="0">
                <a:solidFill>
                  <a:srgbClr val="3366FF"/>
                </a:solidFill>
              </a:rPr>
              <a:t>, </a:t>
            </a:r>
            <a:r>
              <a:rPr lang="it-IT" i="1" dirty="0">
                <a:solidFill>
                  <a:srgbClr val="3366FF"/>
                </a:solidFill>
              </a:rPr>
              <a:t>feedback</a:t>
            </a:r>
            <a:r>
              <a:rPr lang="it-IT" dirty="0">
                <a:solidFill>
                  <a:srgbClr val="3366FF"/>
                </a:solidFill>
              </a:rPr>
              <a:t>, </a:t>
            </a:r>
            <a:r>
              <a:rPr lang="it-IT" i="1" dirty="0">
                <a:solidFill>
                  <a:srgbClr val="3366FF"/>
                </a:solidFill>
              </a:rPr>
              <a:t>proattivo </a:t>
            </a:r>
            <a:r>
              <a:rPr lang="it-IT" dirty="0">
                <a:solidFill>
                  <a:srgbClr val="3366FF"/>
                </a:solidFill>
              </a:rPr>
              <a:t>(</a:t>
            </a:r>
            <a:r>
              <a:rPr lang="it-IT" dirty="0" err="1">
                <a:solidFill>
                  <a:srgbClr val="3366FF"/>
                </a:solidFill>
              </a:rPr>
              <a:t>ingl</a:t>
            </a:r>
            <a:r>
              <a:rPr lang="it-IT" dirty="0">
                <a:solidFill>
                  <a:srgbClr val="3366FF"/>
                </a:solidFill>
              </a:rPr>
              <a:t>. </a:t>
            </a:r>
            <a:r>
              <a:rPr lang="it-IT" i="1" dirty="0" err="1" smtClean="0">
                <a:solidFill>
                  <a:srgbClr val="3366FF"/>
                </a:solidFill>
              </a:rPr>
              <a:t>Proactive</a:t>
            </a:r>
            <a:r>
              <a:rPr lang="it-IT" i="1" dirty="0" smtClean="0">
                <a:solidFill>
                  <a:srgbClr val="3366FF"/>
                </a:solidFill>
              </a:rPr>
              <a:t> </a:t>
            </a:r>
            <a:r>
              <a:rPr lang="it-IT" dirty="0" smtClean="0">
                <a:solidFill>
                  <a:srgbClr val="3366FF"/>
                </a:solidFill>
              </a:rPr>
              <a:t>‘capace </a:t>
            </a:r>
            <a:r>
              <a:rPr lang="it-IT" dirty="0">
                <a:solidFill>
                  <a:srgbClr val="3366FF"/>
                </a:solidFill>
              </a:rPr>
              <a:t>di anticipare futuri </a:t>
            </a:r>
            <a:r>
              <a:rPr lang="it-IT" dirty="0" smtClean="0">
                <a:solidFill>
                  <a:srgbClr val="3366FF"/>
                </a:solidFill>
              </a:rPr>
              <a:t>sviluppi’)</a:t>
            </a:r>
            <a:r>
              <a:rPr lang="it-IT" dirty="0">
                <a:solidFill>
                  <a:srgbClr val="3366FF"/>
                </a:solidFill>
              </a:rPr>
              <a:t>, l’ufficio </a:t>
            </a:r>
            <a:r>
              <a:rPr lang="it-IT" i="1" dirty="0" err="1">
                <a:solidFill>
                  <a:srgbClr val="3366FF"/>
                </a:solidFill>
              </a:rPr>
              <a:t>customer</a:t>
            </a:r>
            <a:r>
              <a:rPr lang="it-IT" i="1" dirty="0">
                <a:solidFill>
                  <a:srgbClr val="3366FF"/>
                </a:solidFill>
              </a:rPr>
              <a:t> care </a:t>
            </a:r>
            <a:r>
              <a:rPr lang="it-IT" dirty="0" smtClean="0">
                <a:solidFill>
                  <a:srgbClr val="3366FF"/>
                </a:solidFill>
              </a:rPr>
              <a:t>‘rapporti </a:t>
            </a:r>
            <a:r>
              <a:rPr lang="it-IT" dirty="0">
                <a:solidFill>
                  <a:srgbClr val="3366FF"/>
                </a:solidFill>
              </a:rPr>
              <a:t>con la </a:t>
            </a:r>
            <a:r>
              <a:rPr lang="it-IT" dirty="0" smtClean="0">
                <a:solidFill>
                  <a:srgbClr val="3366FF"/>
                </a:solidFill>
              </a:rPr>
              <a:t>clientela’, </a:t>
            </a:r>
            <a:r>
              <a:rPr lang="it-IT" i="1" dirty="0" smtClean="0">
                <a:solidFill>
                  <a:srgbClr val="3366FF"/>
                </a:solidFill>
              </a:rPr>
              <a:t>target </a:t>
            </a:r>
            <a:r>
              <a:rPr lang="it-IT" dirty="0" smtClean="0">
                <a:solidFill>
                  <a:srgbClr val="3366FF"/>
                </a:solidFill>
              </a:rPr>
              <a:t>ecc.</a:t>
            </a:r>
            <a:endParaRPr lang="it-IT" dirty="0">
              <a:solidFill>
                <a:srgbClr val="3366FF"/>
              </a:solidFill>
            </a:endParaRPr>
          </a:p>
        </p:txBody>
      </p:sp>
    </p:spTree>
    <p:extLst>
      <p:ext uri="{BB962C8B-B14F-4D97-AF65-F5344CB8AC3E}">
        <p14:creationId xmlns:p14="http://schemas.microsoft.com/office/powerpoint/2010/main" val="334170591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28625" y="642938"/>
            <a:ext cx="8229600" cy="928687"/>
          </a:xfrm>
        </p:spPr>
        <p:txBody>
          <a:bodyPr/>
          <a:lstStyle/>
          <a:p>
            <a:pPr eaLnBrk="1" hangingPunct="1">
              <a:defRPr/>
            </a:pPr>
            <a:r>
              <a:rPr lang="it-IT" sz="3200" i="1" dirty="0" smtClean="0">
                <a:solidFill>
                  <a:schemeClr val="accent2"/>
                </a:solidFill>
                <a:effectLst>
                  <a:outerShdw blurRad="38100" dist="38100" dir="2700000" algn="tl">
                    <a:srgbClr val="000000"/>
                  </a:outerShdw>
                </a:effectLst>
              </a:rPr>
              <a:t>Esempi di anglicismi in settori ‘tradizionali’</a:t>
            </a:r>
            <a:endParaRPr lang="it-IT" sz="2400" dirty="0" smtClean="0"/>
          </a:p>
        </p:txBody>
      </p:sp>
      <p:sp>
        <p:nvSpPr>
          <p:cNvPr id="198661" name="Rectangle 5"/>
          <p:cNvSpPr>
            <a:spLocks noGrp="1" noChangeArrowheads="1"/>
          </p:cNvSpPr>
          <p:nvPr>
            <p:ph idx="1"/>
          </p:nvPr>
        </p:nvSpPr>
        <p:spPr>
          <a:xfrm>
            <a:off x="395536" y="1700808"/>
            <a:ext cx="8229600" cy="5157192"/>
          </a:xfrm>
        </p:spPr>
        <p:style>
          <a:lnRef idx="3">
            <a:schemeClr val="lt1"/>
          </a:lnRef>
          <a:fillRef idx="1">
            <a:schemeClr val="accent1"/>
          </a:fillRef>
          <a:effectRef idx="1">
            <a:schemeClr val="accent1"/>
          </a:effectRef>
          <a:fontRef idx="minor">
            <a:schemeClr val="lt1"/>
          </a:fontRef>
        </p:style>
        <p:txBody>
          <a:bodyPr/>
          <a:lstStyle/>
          <a:p>
            <a:pPr algn="just" eaLnBrk="1" hangingPunct="1">
              <a:defRPr/>
            </a:pPr>
            <a:r>
              <a:rPr lang="it-IT" sz="2800" dirty="0" smtClean="0">
                <a:solidFill>
                  <a:srgbClr val="FF6600"/>
                </a:solidFill>
              </a:rPr>
              <a:t>Diritto:	</a:t>
            </a:r>
            <a:r>
              <a:rPr lang="it-IT" sz="2800" i="1" dirty="0">
                <a:solidFill>
                  <a:srgbClr val="FF6600"/>
                </a:solidFill>
              </a:rPr>
              <a:t>mobbing</a:t>
            </a:r>
            <a:r>
              <a:rPr lang="it-IT" sz="2800" dirty="0">
                <a:solidFill>
                  <a:srgbClr val="FF6600"/>
                </a:solidFill>
              </a:rPr>
              <a:t>, </a:t>
            </a:r>
            <a:r>
              <a:rPr lang="it-IT" sz="2800" i="1" dirty="0" err="1">
                <a:solidFill>
                  <a:srgbClr val="FF6600"/>
                </a:solidFill>
              </a:rPr>
              <a:t>stalking</a:t>
            </a:r>
            <a:r>
              <a:rPr lang="it-IT" sz="2800" dirty="0">
                <a:solidFill>
                  <a:srgbClr val="FF6600"/>
                </a:solidFill>
              </a:rPr>
              <a:t>, </a:t>
            </a:r>
            <a:r>
              <a:rPr lang="it-IT" sz="2800" i="1" dirty="0" err="1">
                <a:solidFill>
                  <a:srgbClr val="FF6600"/>
                </a:solidFill>
              </a:rPr>
              <a:t>class</a:t>
            </a:r>
            <a:r>
              <a:rPr lang="it-IT" sz="2800" i="1" dirty="0">
                <a:solidFill>
                  <a:srgbClr val="FF6600"/>
                </a:solidFill>
              </a:rPr>
              <a:t> </a:t>
            </a:r>
            <a:r>
              <a:rPr lang="it-IT" sz="2800" i="1" dirty="0" err="1" smtClean="0">
                <a:solidFill>
                  <a:srgbClr val="FF6600"/>
                </a:solidFill>
              </a:rPr>
              <a:t>action</a:t>
            </a:r>
            <a:r>
              <a:rPr lang="it-IT" sz="2800" i="1" dirty="0" smtClean="0">
                <a:solidFill>
                  <a:srgbClr val="FF6600"/>
                </a:solidFill>
              </a:rPr>
              <a:t>, </a:t>
            </a:r>
            <a:r>
              <a:rPr lang="it-IT" sz="2800" dirty="0" smtClean="0">
                <a:solidFill>
                  <a:srgbClr val="FF6600"/>
                </a:solidFill>
              </a:rPr>
              <a:t>(</a:t>
            </a:r>
            <a:r>
              <a:rPr lang="it-IT" sz="2800" dirty="0" err="1" smtClean="0">
                <a:solidFill>
                  <a:srgbClr val="FF6600"/>
                </a:solidFill>
              </a:rPr>
              <a:t>econ</a:t>
            </a:r>
            <a:r>
              <a:rPr lang="it-IT" sz="2800" dirty="0" smtClean="0">
                <a:solidFill>
                  <a:srgbClr val="FF6600"/>
                </a:solidFill>
              </a:rPr>
              <a:t>.): </a:t>
            </a:r>
            <a:r>
              <a:rPr lang="it-IT" sz="2800" i="1" dirty="0" smtClean="0">
                <a:solidFill>
                  <a:srgbClr val="FF6600"/>
                </a:solidFill>
              </a:rPr>
              <a:t>franchising</a:t>
            </a:r>
            <a:r>
              <a:rPr lang="it-IT" sz="2800" dirty="0">
                <a:solidFill>
                  <a:srgbClr val="FF6600"/>
                </a:solidFill>
              </a:rPr>
              <a:t>, </a:t>
            </a:r>
            <a:r>
              <a:rPr lang="it-IT" sz="2800" i="1" dirty="0" smtClean="0">
                <a:solidFill>
                  <a:srgbClr val="FF6600"/>
                </a:solidFill>
              </a:rPr>
              <a:t>leasing</a:t>
            </a:r>
            <a:r>
              <a:rPr lang="it-IT" sz="2800" dirty="0" smtClean="0">
                <a:solidFill>
                  <a:srgbClr val="FF6600"/>
                </a:solidFill>
              </a:rPr>
              <a:t>; (lavoro): </a:t>
            </a:r>
            <a:r>
              <a:rPr lang="it-IT" sz="2800" i="1" dirty="0" smtClean="0">
                <a:solidFill>
                  <a:srgbClr val="FF6600"/>
                </a:solidFill>
              </a:rPr>
              <a:t>job </a:t>
            </a:r>
            <a:r>
              <a:rPr lang="it-IT" sz="2800" i="1" dirty="0">
                <a:solidFill>
                  <a:srgbClr val="FF6600"/>
                </a:solidFill>
              </a:rPr>
              <a:t>on call </a:t>
            </a:r>
            <a:endParaRPr lang="it-IT" sz="2800" dirty="0">
              <a:solidFill>
                <a:srgbClr val="FF6600"/>
              </a:solidFill>
            </a:endParaRPr>
          </a:p>
          <a:p>
            <a:pPr algn="just" eaLnBrk="1" hangingPunct="1">
              <a:defRPr/>
            </a:pPr>
            <a:endParaRPr lang="it-IT" sz="2800" i="1" dirty="0" smtClean="0">
              <a:solidFill>
                <a:srgbClr val="3366FF"/>
              </a:solidFill>
            </a:endParaRPr>
          </a:p>
          <a:p>
            <a:pPr algn="just" eaLnBrk="1" hangingPunct="1">
              <a:defRPr/>
            </a:pPr>
            <a:r>
              <a:rPr lang="it-IT" sz="2800" dirty="0" smtClean="0">
                <a:solidFill>
                  <a:srgbClr val="3366FF"/>
                </a:solidFill>
              </a:rPr>
              <a:t>Burocrazia:</a:t>
            </a:r>
            <a:r>
              <a:rPr lang="it-IT" sz="2800" i="1" dirty="0" smtClean="0">
                <a:solidFill>
                  <a:srgbClr val="3366FF"/>
                </a:solidFill>
              </a:rPr>
              <a:t> </a:t>
            </a:r>
            <a:r>
              <a:rPr lang="it-IT" sz="2800" i="1" dirty="0" err="1">
                <a:solidFill>
                  <a:srgbClr val="3366FF"/>
                </a:solidFill>
              </a:rPr>
              <a:t>project</a:t>
            </a:r>
            <a:r>
              <a:rPr lang="it-IT" sz="2800" i="1" dirty="0">
                <a:solidFill>
                  <a:srgbClr val="3366FF"/>
                </a:solidFill>
              </a:rPr>
              <a:t> manager</a:t>
            </a:r>
            <a:r>
              <a:rPr lang="it-IT" sz="2800" dirty="0">
                <a:solidFill>
                  <a:srgbClr val="3366FF"/>
                </a:solidFill>
              </a:rPr>
              <a:t>, </a:t>
            </a:r>
            <a:r>
              <a:rPr lang="it-IT" sz="2800" i="1" dirty="0">
                <a:solidFill>
                  <a:srgbClr val="3366FF"/>
                </a:solidFill>
              </a:rPr>
              <a:t>meeting</a:t>
            </a:r>
            <a:r>
              <a:rPr lang="it-IT" sz="2800" dirty="0">
                <a:solidFill>
                  <a:srgbClr val="3366FF"/>
                </a:solidFill>
              </a:rPr>
              <a:t>, </a:t>
            </a:r>
            <a:r>
              <a:rPr lang="it-IT" sz="2800" i="1" dirty="0">
                <a:solidFill>
                  <a:srgbClr val="3366FF"/>
                </a:solidFill>
              </a:rPr>
              <a:t>planning</a:t>
            </a:r>
            <a:r>
              <a:rPr lang="it-IT" sz="2800" dirty="0">
                <a:solidFill>
                  <a:srgbClr val="3366FF"/>
                </a:solidFill>
              </a:rPr>
              <a:t>, </a:t>
            </a:r>
            <a:r>
              <a:rPr lang="it-IT" sz="2800" i="1" dirty="0">
                <a:solidFill>
                  <a:srgbClr val="3366FF"/>
                </a:solidFill>
              </a:rPr>
              <a:t>staff</a:t>
            </a:r>
            <a:r>
              <a:rPr lang="it-IT" sz="2800" dirty="0">
                <a:solidFill>
                  <a:srgbClr val="3366FF"/>
                </a:solidFill>
              </a:rPr>
              <a:t>, </a:t>
            </a:r>
            <a:r>
              <a:rPr lang="it-IT" sz="2800" i="1" dirty="0">
                <a:solidFill>
                  <a:srgbClr val="3366FF"/>
                </a:solidFill>
              </a:rPr>
              <a:t>briefing</a:t>
            </a:r>
            <a:r>
              <a:rPr lang="it-IT" sz="2800" dirty="0">
                <a:solidFill>
                  <a:srgbClr val="3366FF"/>
                </a:solidFill>
              </a:rPr>
              <a:t>, </a:t>
            </a:r>
            <a:r>
              <a:rPr lang="it-IT" sz="2800" i="1" dirty="0" err="1">
                <a:solidFill>
                  <a:srgbClr val="3366FF"/>
                </a:solidFill>
              </a:rPr>
              <a:t>governance</a:t>
            </a:r>
            <a:r>
              <a:rPr lang="it-IT" sz="2800" dirty="0">
                <a:solidFill>
                  <a:srgbClr val="3366FF"/>
                </a:solidFill>
              </a:rPr>
              <a:t>, </a:t>
            </a:r>
            <a:r>
              <a:rPr lang="it-IT" sz="2800" i="1" dirty="0" err="1" smtClean="0">
                <a:solidFill>
                  <a:srgbClr val="3366FF"/>
                </a:solidFill>
              </a:rPr>
              <a:t>mission</a:t>
            </a:r>
            <a:r>
              <a:rPr lang="it-IT" sz="2800" dirty="0" smtClean="0">
                <a:solidFill>
                  <a:srgbClr val="3366FF"/>
                </a:solidFill>
              </a:rPr>
              <a:t>, </a:t>
            </a:r>
            <a:r>
              <a:rPr lang="it-IT" sz="2800" i="1" dirty="0">
                <a:solidFill>
                  <a:srgbClr val="3366FF"/>
                </a:solidFill>
              </a:rPr>
              <a:t>privacy</a:t>
            </a:r>
            <a:r>
              <a:rPr lang="it-IT" sz="2800" dirty="0">
                <a:solidFill>
                  <a:srgbClr val="3366FF"/>
                </a:solidFill>
              </a:rPr>
              <a:t>, </a:t>
            </a:r>
            <a:r>
              <a:rPr lang="it-IT" sz="2800" i="1" dirty="0">
                <a:solidFill>
                  <a:srgbClr val="3366FF"/>
                </a:solidFill>
              </a:rPr>
              <a:t>authority</a:t>
            </a:r>
            <a:r>
              <a:rPr lang="it-IT" sz="2800" dirty="0">
                <a:solidFill>
                  <a:srgbClr val="3366FF"/>
                </a:solidFill>
              </a:rPr>
              <a:t> </a:t>
            </a:r>
          </a:p>
          <a:p>
            <a:pPr algn="just" eaLnBrk="1" hangingPunct="1">
              <a:defRPr/>
            </a:pPr>
            <a:endParaRPr lang="it-IT" sz="2800" i="1" dirty="0" smtClean="0">
              <a:solidFill>
                <a:srgbClr val="3366FF"/>
              </a:solidFill>
            </a:endParaRPr>
          </a:p>
          <a:p>
            <a:pPr algn="just" eaLnBrk="1" hangingPunct="1">
              <a:defRPr/>
            </a:pPr>
            <a:r>
              <a:rPr lang="it-IT" sz="2800" dirty="0" smtClean="0">
                <a:solidFill>
                  <a:srgbClr val="660066"/>
                </a:solidFill>
              </a:rPr>
              <a:t>Politica: </a:t>
            </a:r>
            <a:r>
              <a:rPr lang="it-IT" sz="2800" i="1" dirty="0" smtClean="0">
                <a:solidFill>
                  <a:srgbClr val="660066"/>
                </a:solidFill>
              </a:rPr>
              <a:t>welfare, devolution</a:t>
            </a:r>
            <a:r>
              <a:rPr lang="it-IT" sz="2800" dirty="0">
                <a:solidFill>
                  <a:srgbClr val="660066"/>
                </a:solidFill>
              </a:rPr>
              <a:t>, </a:t>
            </a:r>
            <a:r>
              <a:rPr lang="it-IT" sz="2800" i="1" dirty="0" err="1" smtClean="0">
                <a:solidFill>
                  <a:srgbClr val="660066"/>
                </a:solidFill>
              </a:rPr>
              <a:t>question</a:t>
            </a:r>
            <a:r>
              <a:rPr lang="it-IT" sz="2800" i="1" dirty="0" smtClean="0">
                <a:solidFill>
                  <a:srgbClr val="660066"/>
                </a:solidFill>
              </a:rPr>
              <a:t> </a:t>
            </a:r>
            <a:r>
              <a:rPr lang="it-IT" sz="2800" i="1" dirty="0">
                <a:solidFill>
                  <a:srgbClr val="660066"/>
                </a:solidFill>
              </a:rPr>
              <a:t>time</a:t>
            </a:r>
            <a:r>
              <a:rPr lang="it-IT" sz="2800" dirty="0">
                <a:solidFill>
                  <a:srgbClr val="660066"/>
                </a:solidFill>
              </a:rPr>
              <a:t>, </a:t>
            </a:r>
            <a:r>
              <a:rPr lang="it-IT" sz="2800" i="1" dirty="0" err="1">
                <a:solidFill>
                  <a:srgbClr val="660066"/>
                </a:solidFill>
              </a:rPr>
              <a:t>election</a:t>
            </a:r>
            <a:r>
              <a:rPr lang="it-IT" sz="2800" i="1" dirty="0">
                <a:solidFill>
                  <a:srgbClr val="660066"/>
                </a:solidFill>
              </a:rPr>
              <a:t> </a:t>
            </a:r>
            <a:r>
              <a:rPr lang="it-IT" sz="2800" i="1" dirty="0" err="1">
                <a:solidFill>
                  <a:srgbClr val="660066"/>
                </a:solidFill>
              </a:rPr>
              <a:t>day</a:t>
            </a:r>
            <a:r>
              <a:rPr lang="it-IT" sz="2800" dirty="0">
                <a:solidFill>
                  <a:srgbClr val="660066"/>
                </a:solidFill>
              </a:rPr>
              <a:t>, </a:t>
            </a:r>
            <a:r>
              <a:rPr lang="it-IT" sz="2800" i="1" dirty="0">
                <a:solidFill>
                  <a:srgbClr val="660066"/>
                </a:solidFill>
              </a:rPr>
              <a:t>exit poll</a:t>
            </a:r>
            <a:r>
              <a:rPr lang="it-IT" sz="2800" dirty="0">
                <a:solidFill>
                  <a:srgbClr val="660066"/>
                </a:solidFill>
              </a:rPr>
              <a:t>, </a:t>
            </a:r>
            <a:r>
              <a:rPr lang="it-IT" sz="2800" i="1" dirty="0" err="1">
                <a:solidFill>
                  <a:srgbClr val="660066"/>
                </a:solidFill>
              </a:rPr>
              <a:t>spending</a:t>
            </a:r>
            <a:r>
              <a:rPr lang="it-IT" sz="2800" i="1" dirty="0">
                <a:solidFill>
                  <a:srgbClr val="660066"/>
                </a:solidFill>
              </a:rPr>
              <a:t> </a:t>
            </a:r>
            <a:r>
              <a:rPr lang="it-IT" sz="2800" i="1" dirty="0" err="1">
                <a:solidFill>
                  <a:srgbClr val="660066"/>
                </a:solidFill>
              </a:rPr>
              <a:t>review</a:t>
            </a:r>
            <a:r>
              <a:rPr lang="it-IT" sz="2800" dirty="0">
                <a:solidFill>
                  <a:srgbClr val="660066"/>
                </a:solidFill>
              </a:rPr>
              <a:t>, </a:t>
            </a:r>
            <a:r>
              <a:rPr lang="it-IT" sz="2800" i="1" dirty="0">
                <a:solidFill>
                  <a:srgbClr val="660066"/>
                </a:solidFill>
              </a:rPr>
              <a:t>service </a:t>
            </a:r>
            <a:r>
              <a:rPr lang="it-IT" sz="2800" i="1" dirty="0" err="1">
                <a:solidFill>
                  <a:srgbClr val="660066"/>
                </a:solidFill>
              </a:rPr>
              <a:t>tax</a:t>
            </a:r>
            <a:r>
              <a:rPr lang="it-IT" sz="2800" dirty="0">
                <a:solidFill>
                  <a:srgbClr val="660066"/>
                </a:solidFill>
              </a:rPr>
              <a:t>, l’aggettivo </a:t>
            </a:r>
            <a:r>
              <a:rPr lang="it-IT" sz="2800" i="1" dirty="0">
                <a:solidFill>
                  <a:srgbClr val="660066"/>
                </a:solidFill>
              </a:rPr>
              <a:t>bipartisan</a:t>
            </a:r>
            <a:r>
              <a:rPr lang="it-IT" sz="2800" dirty="0">
                <a:solidFill>
                  <a:srgbClr val="660066"/>
                </a:solidFill>
              </a:rPr>
              <a:t>, </a:t>
            </a:r>
            <a:r>
              <a:rPr lang="it-IT" sz="2800" i="1" dirty="0" err="1" smtClean="0">
                <a:solidFill>
                  <a:srgbClr val="660066"/>
                </a:solidFill>
              </a:rPr>
              <a:t>politically</a:t>
            </a:r>
            <a:r>
              <a:rPr lang="it-IT" sz="2800" i="1" dirty="0" smtClean="0">
                <a:solidFill>
                  <a:srgbClr val="660066"/>
                </a:solidFill>
              </a:rPr>
              <a:t> </a:t>
            </a:r>
            <a:r>
              <a:rPr lang="it-IT" sz="2800" i="1" dirty="0" err="1">
                <a:solidFill>
                  <a:srgbClr val="660066"/>
                </a:solidFill>
              </a:rPr>
              <a:t>correct</a:t>
            </a:r>
            <a:r>
              <a:rPr lang="it-IT" sz="2800" dirty="0">
                <a:solidFill>
                  <a:srgbClr val="660066"/>
                </a:solidFill>
              </a:rPr>
              <a:t>, </a:t>
            </a:r>
            <a:r>
              <a:rPr lang="it-IT" sz="2800" i="1" dirty="0">
                <a:solidFill>
                  <a:srgbClr val="660066"/>
                </a:solidFill>
              </a:rPr>
              <a:t>premier </a:t>
            </a:r>
            <a:r>
              <a:rPr lang="it-IT" sz="2800" dirty="0">
                <a:solidFill>
                  <a:srgbClr val="660066"/>
                </a:solidFill>
              </a:rPr>
              <a:t>e </a:t>
            </a:r>
            <a:r>
              <a:rPr lang="it-IT" sz="2800" i="1" dirty="0">
                <a:solidFill>
                  <a:srgbClr val="660066"/>
                </a:solidFill>
              </a:rPr>
              <a:t>premiership</a:t>
            </a:r>
            <a:r>
              <a:rPr lang="it-IT" sz="2800" dirty="0">
                <a:solidFill>
                  <a:srgbClr val="660066"/>
                </a:solidFill>
              </a:rPr>
              <a:t> </a:t>
            </a:r>
            <a:endParaRPr lang="it-IT" sz="2800" dirty="0" smtClean="0">
              <a:solidFill>
                <a:srgbClr val="660066"/>
              </a:solidFill>
            </a:endParaRPr>
          </a:p>
          <a:p>
            <a:pPr algn="just" eaLnBrk="1" hangingPunct="1">
              <a:defRPr/>
            </a:pPr>
            <a:endParaRPr lang="it-IT" sz="2800" dirty="0" smtClean="0">
              <a:solidFill>
                <a:srgbClr val="3366FF"/>
              </a:solidFill>
            </a:endParaRPr>
          </a:p>
          <a:p>
            <a:pPr algn="just" eaLnBrk="1" hangingPunct="1">
              <a:defRPr/>
            </a:pPr>
            <a:r>
              <a:rPr lang="it-IT" sz="2800" dirty="0" smtClean="0">
                <a:solidFill>
                  <a:srgbClr val="3366FF"/>
                </a:solidFill>
              </a:rPr>
              <a:t>)</a:t>
            </a:r>
            <a:endParaRPr lang="it-IT" sz="2800" dirty="0" smtClean="0">
              <a:solidFill>
                <a:srgbClr val="FF0000"/>
              </a:solidFill>
            </a:endParaRPr>
          </a:p>
          <a:p>
            <a:pPr algn="just" eaLnBrk="1" hangingPunct="1">
              <a:buFontTx/>
              <a:buNone/>
              <a:defRPr/>
            </a:pPr>
            <a:endParaRPr lang="it-IT" sz="2800" b="1" dirty="0" smtClean="0">
              <a:solidFill>
                <a:schemeClr val="tx1"/>
              </a:solidFill>
            </a:endParaRPr>
          </a:p>
          <a:p>
            <a:pPr algn="just" eaLnBrk="1" hangingPunct="1">
              <a:buFontTx/>
              <a:buNone/>
              <a:defRPr/>
            </a:pPr>
            <a:r>
              <a:rPr lang="it-IT" sz="2800" b="1" dirty="0" smtClean="0">
                <a:solidFill>
                  <a:schemeClr val="tx1"/>
                </a:solidFill>
              </a:rPr>
              <a:t>	</a:t>
            </a:r>
            <a:endParaRPr lang="it-IT" sz="2800" dirty="0" smtClean="0">
              <a:solidFill>
                <a:srgbClr val="008000"/>
              </a:solidFill>
            </a:endParaRPr>
          </a:p>
          <a:p>
            <a:pPr algn="just" eaLnBrk="1" hangingPunct="1">
              <a:buFontTx/>
              <a:buNone/>
              <a:defRPr/>
            </a:pPr>
            <a:r>
              <a:rPr lang="it-IT" sz="2800" dirty="0" smtClean="0">
                <a:solidFill>
                  <a:srgbClr val="008000"/>
                </a:solidFill>
              </a:rPr>
              <a:t>	</a:t>
            </a:r>
            <a:r>
              <a:rPr lang="it-IT" sz="2800" dirty="0" smtClean="0">
                <a:solidFill>
                  <a:srgbClr val="FFFF00"/>
                </a:solidFill>
              </a:rPr>
              <a:t>* </a:t>
            </a:r>
            <a:r>
              <a:rPr lang="it-IT" dirty="0" smtClean="0">
                <a:solidFill>
                  <a:schemeClr val="tx1"/>
                </a:solidFill>
              </a:rPr>
              <a:t>		</a:t>
            </a:r>
          </a:p>
        </p:txBody>
      </p:sp>
    </p:spTree>
    <p:extLst>
      <p:ext uri="{BB962C8B-B14F-4D97-AF65-F5344CB8AC3E}">
        <p14:creationId xmlns:p14="http://schemas.microsoft.com/office/powerpoint/2010/main" val="35493537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8661">
                                            <p:txEl>
                                              <p:pRg st="2" end="2"/>
                                            </p:txEl>
                                          </p:spTgt>
                                        </p:tgtEl>
                                        <p:attrNameLst>
                                          <p:attrName>style.visibility</p:attrName>
                                        </p:attrNameLst>
                                      </p:cBhvr>
                                      <p:to>
                                        <p:strVal val="visible"/>
                                      </p:to>
                                    </p:set>
                                    <p:anim calcmode="lin" valueType="num">
                                      <p:cBhvr additive="base">
                                        <p:cTn id="7" dur="500" fill="hold"/>
                                        <p:tgtEl>
                                          <p:spTgt spid="19866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86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8661">
                                            <p:txEl>
                                              <p:pRg st="4" end="4"/>
                                            </p:txEl>
                                          </p:spTgt>
                                        </p:tgtEl>
                                        <p:attrNameLst>
                                          <p:attrName>style.visibility</p:attrName>
                                        </p:attrNameLst>
                                      </p:cBhvr>
                                      <p:to>
                                        <p:strVal val="visible"/>
                                      </p:to>
                                    </p:set>
                                    <p:anim calcmode="lin" valueType="num">
                                      <p:cBhvr additive="base">
                                        <p:cTn id="13" dur="500" fill="hold"/>
                                        <p:tgtEl>
                                          <p:spTgt spid="19866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86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8661">
                                            <p:txEl>
                                              <p:pRg st="6" end="6"/>
                                            </p:txEl>
                                          </p:spTgt>
                                        </p:tgtEl>
                                        <p:attrNameLst>
                                          <p:attrName>style.visibility</p:attrName>
                                        </p:attrNameLst>
                                      </p:cBhvr>
                                      <p:to>
                                        <p:strVal val="visible"/>
                                      </p:to>
                                    </p:set>
                                    <p:anim calcmode="lin" valueType="num">
                                      <p:cBhvr additive="base">
                                        <p:cTn id="19" dur="500" fill="hold"/>
                                        <p:tgtEl>
                                          <p:spTgt spid="19866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866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8661">
                                            <p:txEl>
                                              <p:pRg st="8" end="8"/>
                                            </p:txEl>
                                          </p:spTgt>
                                        </p:tgtEl>
                                        <p:attrNameLst>
                                          <p:attrName>style.visibility</p:attrName>
                                        </p:attrNameLst>
                                      </p:cBhvr>
                                      <p:to>
                                        <p:strVal val="visible"/>
                                      </p:to>
                                    </p:set>
                                    <p:anim calcmode="lin" valueType="num">
                                      <p:cBhvr additive="base">
                                        <p:cTn id="25" dur="500" fill="hold"/>
                                        <p:tgtEl>
                                          <p:spTgt spid="198661">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866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8661">
                                            <p:txEl>
                                              <p:pRg st="9" end="9"/>
                                            </p:txEl>
                                          </p:spTgt>
                                        </p:tgtEl>
                                        <p:attrNameLst>
                                          <p:attrName>style.visibility</p:attrName>
                                        </p:attrNameLst>
                                      </p:cBhvr>
                                      <p:to>
                                        <p:strVal val="visible"/>
                                      </p:to>
                                    </p:set>
                                    <p:anim calcmode="lin" valueType="num">
                                      <p:cBhvr additive="base">
                                        <p:cTn id="31" dur="500" fill="hold"/>
                                        <p:tgtEl>
                                          <p:spTgt spid="198661">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866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Schegge di antilingua: i documenti del MIUR</a:t>
            </a:r>
            <a:endParaRPr lang="it-IT" dirty="0">
              <a:solidFill>
                <a:srgbClr val="FF0000"/>
              </a:solidFill>
            </a:endParaRPr>
          </a:p>
        </p:txBody>
      </p:sp>
      <p:sp>
        <p:nvSpPr>
          <p:cNvPr id="3" name="Segnaposto contenuto 2"/>
          <p:cNvSpPr>
            <a:spLocks noGrp="1"/>
          </p:cNvSpPr>
          <p:nvPr>
            <p:ph idx="1"/>
          </p:nvPr>
        </p:nvSpPr>
        <p:spPr/>
        <p:txBody>
          <a:bodyPr/>
          <a:lstStyle/>
          <a:p>
            <a:pPr marL="0" indent="0" algn="ctr">
              <a:buNone/>
            </a:pPr>
            <a:endParaRPr lang="it-IT" i="1" dirty="0" smtClean="0">
              <a:solidFill>
                <a:srgbClr val="3366FF"/>
              </a:solidFill>
            </a:endParaRPr>
          </a:p>
          <a:p>
            <a:pPr marL="0" indent="0" algn="ctr">
              <a:buNone/>
            </a:pPr>
            <a:r>
              <a:rPr lang="it-IT" i="1" dirty="0" smtClean="0">
                <a:solidFill>
                  <a:srgbClr val="3366FF"/>
                </a:solidFill>
              </a:rPr>
              <a:t>L’aziendalese del </a:t>
            </a:r>
            <a:r>
              <a:rPr lang="it-IT" i="1" dirty="0" err="1" smtClean="0">
                <a:solidFill>
                  <a:srgbClr val="3366FF"/>
                </a:solidFill>
              </a:rPr>
              <a:t>Miur</a:t>
            </a:r>
            <a:r>
              <a:rPr lang="it-IT" i="1" dirty="0" smtClean="0">
                <a:solidFill>
                  <a:srgbClr val="3366FF"/>
                </a:solidFill>
              </a:rPr>
              <a:t>:</a:t>
            </a:r>
          </a:p>
          <a:p>
            <a:r>
              <a:rPr lang="it-IT" i="1" dirty="0" smtClean="0"/>
              <a:t>control </a:t>
            </a:r>
            <a:r>
              <a:rPr lang="it-IT" i="1" dirty="0"/>
              <a:t>room </a:t>
            </a:r>
            <a:r>
              <a:rPr lang="it-IT" dirty="0"/>
              <a:t>(«portineria»), </a:t>
            </a:r>
            <a:r>
              <a:rPr lang="it-IT" i="1" dirty="0" smtClean="0"/>
              <a:t>manager </a:t>
            </a:r>
            <a:r>
              <a:rPr lang="it-IT" i="1" dirty="0"/>
              <a:t>didattico</a:t>
            </a:r>
            <a:r>
              <a:rPr lang="it-IT" dirty="0"/>
              <a:t>, </a:t>
            </a:r>
            <a:r>
              <a:rPr lang="it-IT" i="1" dirty="0"/>
              <a:t>stage</a:t>
            </a:r>
            <a:r>
              <a:rPr lang="it-IT" dirty="0"/>
              <a:t>, </a:t>
            </a:r>
            <a:r>
              <a:rPr lang="it-IT" i="1" dirty="0" err="1" smtClean="0"/>
              <a:t>student</a:t>
            </a:r>
            <a:r>
              <a:rPr lang="it-IT" i="1" dirty="0" smtClean="0"/>
              <a:t> service, </a:t>
            </a:r>
            <a:r>
              <a:rPr lang="it-IT" i="1" dirty="0" err="1" smtClean="0"/>
              <a:t>customer</a:t>
            </a:r>
            <a:r>
              <a:rPr lang="it-IT" i="1" dirty="0" smtClean="0"/>
              <a:t> </a:t>
            </a:r>
            <a:r>
              <a:rPr lang="it-IT" i="1" dirty="0" err="1"/>
              <a:t>satisfaction</a:t>
            </a:r>
            <a:r>
              <a:rPr lang="it-IT" i="1" dirty="0"/>
              <a:t> </a:t>
            </a:r>
            <a:r>
              <a:rPr lang="it-IT" dirty="0" smtClean="0"/>
              <a:t>‘indice </a:t>
            </a:r>
            <a:r>
              <a:rPr lang="it-IT" dirty="0"/>
              <a:t>di soddisfazione del cliente o </a:t>
            </a:r>
            <a:r>
              <a:rPr lang="it-IT" dirty="0" smtClean="0"/>
              <a:t>dell’utente’, </a:t>
            </a:r>
            <a:r>
              <a:rPr lang="it-IT" i="1" dirty="0" smtClean="0"/>
              <a:t>front </a:t>
            </a:r>
            <a:r>
              <a:rPr lang="it-IT" i="1" dirty="0"/>
              <a:t>office </a:t>
            </a:r>
            <a:r>
              <a:rPr lang="it-IT" dirty="0" smtClean="0"/>
              <a:t>‘ufficio </a:t>
            </a:r>
            <a:r>
              <a:rPr lang="it-IT" dirty="0"/>
              <a:t>a diretto contatto con il </a:t>
            </a:r>
            <a:r>
              <a:rPr lang="it-IT" dirty="0" err="1" smtClean="0"/>
              <a:t>pubblico’</a:t>
            </a:r>
            <a:r>
              <a:rPr lang="it-IT" dirty="0" smtClean="0"/>
              <a:t>, </a:t>
            </a:r>
            <a:r>
              <a:rPr lang="it-IT" i="1" dirty="0" smtClean="0"/>
              <a:t>information </a:t>
            </a:r>
            <a:r>
              <a:rPr lang="it-IT" i="1" dirty="0"/>
              <a:t>desk</a:t>
            </a:r>
            <a:r>
              <a:rPr lang="it-IT" dirty="0"/>
              <a:t> </a:t>
            </a:r>
            <a:r>
              <a:rPr lang="it-IT" dirty="0" smtClean="0"/>
              <a:t>ecc.</a:t>
            </a:r>
            <a:endParaRPr lang="it-IT" dirty="0"/>
          </a:p>
        </p:txBody>
      </p:sp>
    </p:spTree>
    <p:extLst>
      <p:ext uri="{BB962C8B-B14F-4D97-AF65-F5344CB8AC3E}">
        <p14:creationId xmlns:p14="http://schemas.microsoft.com/office/powerpoint/2010/main" val="36654042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28625" y="642938"/>
            <a:ext cx="8229600" cy="928687"/>
          </a:xfrm>
        </p:spPr>
        <p:txBody>
          <a:bodyPr/>
          <a:lstStyle/>
          <a:p>
            <a:pPr eaLnBrk="1" hangingPunct="1">
              <a:defRPr/>
            </a:pPr>
            <a:r>
              <a:rPr lang="it-IT" i="1" dirty="0" smtClean="0">
                <a:solidFill>
                  <a:schemeClr val="accent2"/>
                </a:solidFill>
                <a:effectLst>
                  <a:outerShdw blurRad="38100" dist="38100" dir="2700000" algn="tl">
                    <a:srgbClr val="000000"/>
                  </a:outerShdw>
                </a:effectLst>
              </a:rPr>
              <a:t/>
            </a:r>
            <a:br>
              <a:rPr lang="it-IT" i="1" dirty="0" smtClean="0">
                <a:solidFill>
                  <a:schemeClr val="accent2"/>
                </a:solidFill>
                <a:effectLst>
                  <a:outerShdw blurRad="38100" dist="38100" dir="2700000" algn="tl">
                    <a:srgbClr val="000000"/>
                  </a:outerShdw>
                </a:effectLst>
              </a:rPr>
            </a:br>
            <a:r>
              <a:rPr lang="it-IT" sz="2400" i="1" dirty="0">
                <a:solidFill>
                  <a:schemeClr val="accent2"/>
                </a:solidFill>
                <a:effectLst>
                  <a:outerShdw blurRad="38100" dist="38100" dir="2700000" algn="tl">
                    <a:srgbClr val="000000"/>
                  </a:outerShdw>
                </a:effectLst>
              </a:rPr>
              <a:t/>
            </a:r>
            <a:br>
              <a:rPr lang="it-IT" sz="2400" i="1" dirty="0">
                <a:solidFill>
                  <a:schemeClr val="accent2"/>
                </a:solidFill>
                <a:effectLst>
                  <a:outerShdw blurRad="38100" dist="38100" dir="2700000" algn="tl">
                    <a:srgbClr val="000000"/>
                  </a:outerShdw>
                </a:effectLst>
              </a:rPr>
            </a:br>
            <a:endParaRPr lang="it-IT" sz="2400" dirty="0" smtClean="0"/>
          </a:p>
        </p:txBody>
      </p:sp>
      <p:sp>
        <p:nvSpPr>
          <p:cNvPr id="198661" name="Rectangle 5"/>
          <p:cNvSpPr>
            <a:spLocks noGrp="1" noChangeArrowheads="1"/>
          </p:cNvSpPr>
          <p:nvPr>
            <p:ph idx="1"/>
          </p:nvPr>
        </p:nvSpPr>
        <p:spPr>
          <a:xfrm>
            <a:off x="323528" y="620688"/>
            <a:ext cx="8229600" cy="5976664"/>
          </a:xfrm>
        </p:spPr>
        <p:style>
          <a:lnRef idx="3">
            <a:schemeClr val="lt1"/>
          </a:lnRef>
          <a:fillRef idx="1">
            <a:schemeClr val="accent1"/>
          </a:fillRef>
          <a:effectRef idx="1">
            <a:schemeClr val="accent1"/>
          </a:effectRef>
          <a:fontRef idx="minor">
            <a:schemeClr val="lt1"/>
          </a:fontRef>
        </p:style>
        <p:txBody>
          <a:bodyPr/>
          <a:lstStyle/>
          <a:p>
            <a:pPr algn="ctr" eaLnBrk="1" hangingPunct="1">
              <a:buFontTx/>
              <a:buNone/>
              <a:defRPr/>
            </a:pPr>
            <a:r>
              <a:rPr lang="it-IT" dirty="0" smtClean="0">
                <a:solidFill>
                  <a:srgbClr val="FF0000"/>
                </a:solidFill>
              </a:rPr>
              <a:t>Due </a:t>
            </a:r>
            <a:r>
              <a:rPr lang="it-IT" dirty="0" smtClean="0">
                <a:solidFill>
                  <a:srgbClr val="FF0000"/>
                </a:solidFill>
              </a:rPr>
              <a:t>aspetti </a:t>
            </a:r>
            <a:r>
              <a:rPr lang="it-IT" dirty="0" smtClean="0">
                <a:solidFill>
                  <a:srgbClr val="FF0000"/>
                </a:solidFill>
              </a:rPr>
              <a:t>antitetici</a:t>
            </a:r>
            <a:r>
              <a:rPr lang="it-IT" dirty="0" smtClean="0">
                <a:solidFill>
                  <a:schemeClr val="accent2"/>
                </a:solidFill>
              </a:rPr>
              <a:t>	</a:t>
            </a:r>
            <a:r>
              <a:rPr lang="it-IT" sz="2800" b="1" dirty="0">
                <a:solidFill>
                  <a:srgbClr val="3366FF"/>
                </a:solidFill>
              </a:rPr>
              <a:t>	</a:t>
            </a:r>
            <a:r>
              <a:rPr lang="it-IT" sz="2800" b="1" dirty="0" smtClean="0">
                <a:solidFill>
                  <a:srgbClr val="3366FF"/>
                </a:solidFill>
              </a:rPr>
              <a:t>	</a:t>
            </a:r>
          </a:p>
          <a:p>
            <a:pPr algn="just" eaLnBrk="1" hangingPunct="1">
              <a:buFontTx/>
              <a:buNone/>
              <a:defRPr/>
            </a:pPr>
            <a:endParaRPr lang="it-IT" sz="2400" dirty="0" smtClean="0">
              <a:solidFill>
                <a:srgbClr val="0000FF"/>
              </a:solidFill>
            </a:endParaRPr>
          </a:p>
          <a:p>
            <a:pPr algn="just" eaLnBrk="1" hangingPunct="1">
              <a:buFontTx/>
              <a:buNone/>
              <a:defRPr/>
            </a:pPr>
            <a:r>
              <a:rPr lang="it-IT" sz="2400" dirty="0" smtClean="0">
                <a:solidFill>
                  <a:srgbClr val="0000FF"/>
                </a:solidFill>
              </a:rPr>
              <a:t>“Quanto </a:t>
            </a:r>
            <a:r>
              <a:rPr lang="it-IT" sz="2400" dirty="0">
                <a:solidFill>
                  <a:srgbClr val="0000FF"/>
                </a:solidFill>
              </a:rPr>
              <a:t>al potere di unificazione terminologica in ambito nazionale occorrerebbe analizzare attentamente l’incidenza unificante di un altro linguaggio settoriale che da sempre ha agito su tutta la nazione in senso unitario a scapito delle oscillazioni e del regionalismo: il linguaggio </a:t>
            </a:r>
            <a:r>
              <a:rPr lang="it-IT" sz="2400" dirty="0" smtClean="0">
                <a:solidFill>
                  <a:srgbClr val="0000FF"/>
                </a:solidFill>
              </a:rPr>
              <a:t>amministrativo </a:t>
            </a:r>
            <a:r>
              <a:rPr lang="it-IT" sz="2400" dirty="0">
                <a:solidFill>
                  <a:srgbClr val="0000FF"/>
                </a:solidFill>
              </a:rPr>
              <a:t>e burocratico che si fa sentire nello stato moderno per importanza centrale degli organi centrali e degli enti locali nella vita di tutti i giorni. </a:t>
            </a:r>
            <a:r>
              <a:rPr lang="it-IT" sz="2400" dirty="0" smtClean="0">
                <a:solidFill>
                  <a:srgbClr val="0000FF"/>
                </a:solidFill>
              </a:rPr>
              <a:t>…</a:t>
            </a:r>
          </a:p>
          <a:p>
            <a:pPr algn="just" eaLnBrk="1" hangingPunct="1">
              <a:buFontTx/>
              <a:buNone/>
              <a:defRPr/>
            </a:pPr>
            <a:r>
              <a:rPr lang="it-IT" sz="2400" dirty="0" smtClean="0">
                <a:solidFill>
                  <a:srgbClr val="0000FF"/>
                </a:solidFill>
              </a:rPr>
              <a:t>Oggi </a:t>
            </a:r>
            <a:r>
              <a:rPr lang="it-IT" sz="2400" dirty="0">
                <a:solidFill>
                  <a:srgbClr val="0000FF"/>
                </a:solidFill>
              </a:rPr>
              <a:t>sembrerebbe gergo </a:t>
            </a:r>
            <a:r>
              <a:rPr lang="it-IT" sz="2400" dirty="0" smtClean="0">
                <a:solidFill>
                  <a:srgbClr val="0000FF"/>
                </a:solidFill>
              </a:rPr>
              <a:t>proprio </a:t>
            </a:r>
            <a:r>
              <a:rPr lang="it-IT" sz="2400" dirty="0">
                <a:solidFill>
                  <a:srgbClr val="0000FF"/>
                </a:solidFill>
              </a:rPr>
              <a:t>di una cerchia che sembra voglia non rendere accessibile la sua </a:t>
            </a:r>
            <a:r>
              <a:rPr lang="it-IT" sz="2400" dirty="0" smtClean="0">
                <a:solidFill>
                  <a:srgbClr val="0000FF"/>
                </a:solidFill>
              </a:rPr>
              <a:t>lingua.”</a:t>
            </a:r>
          </a:p>
          <a:p>
            <a:pPr algn="ctr" eaLnBrk="1" hangingPunct="1">
              <a:buFontTx/>
              <a:buNone/>
              <a:defRPr/>
            </a:pPr>
            <a:r>
              <a:rPr lang="it-IT" sz="2400" b="1" dirty="0" smtClean="0">
                <a:solidFill>
                  <a:srgbClr val="3366FF"/>
                </a:solidFill>
              </a:rPr>
              <a:t>(da G</a:t>
            </a:r>
            <a:r>
              <a:rPr lang="it-IT" sz="2400" b="1" dirty="0">
                <a:solidFill>
                  <a:srgbClr val="3366FF"/>
                </a:solidFill>
              </a:rPr>
              <a:t>. L. Beccaria 1973: 12-</a:t>
            </a:r>
            <a:r>
              <a:rPr lang="it-IT" sz="2400" b="1" dirty="0" smtClean="0">
                <a:solidFill>
                  <a:srgbClr val="3366FF"/>
                </a:solidFill>
              </a:rPr>
              <a:t>13)</a:t>
            </a:r>
            <a:endParaRPr lang="it-IT" sz="2400" b="1" dirty="0">
              <a:solidFill>
                <a:srgbClr val="3366FF"/>
              </a:solidFill>
            </a:endParaRPr>
          </a:p>
          <a:p>
            <a:pPr algn="just" eaLnBrk="1" hangingPunct="1">
              <a:buFontTx/>
              <a:buNone/>
              <a:defRPr/>
            </a:pPr>
            <a:r>
              <a:rPr lang="it-IT" sz="2400" dirty="0"/>
              <a:t> </a:t>
            </a:r>
            <a:endParaRPr lang="it-IT" sz="2400" dirty="0">
              <a:solidFill>
                <a:srgbClr val="008000"/>
              </a:solidFill>
            </a:endParaRPr>
          </a:p>
          <a:p>
            <a:pPr algn="just" eaLnBrk="1" hangingPunct="1">
              <a:buFontTx/>
              <a:buNone/>
              <a:defRPr/>
            </a:pPr>
            <a:r>
              <a:rPr lang="it-IT" sz="2400" dirty="0" smtClean="0">
                <a:solidFill>
                  <a:srgbClr val="0000FF"/>
                </a:solidFill>
              </a:rPr>
              <a:t> </a:t>
            </a:r>
          </a:p>
          <a:p>
            <a:pPr algn="just" eaLnBrk="1" hangingPunct="1">
              <a:buFontTx/>
              <a:buNone/>
              <a:defRPr/>
            </a:pPr>
            <a:endParaRPr lang="it-IT" sz="2800" dirty="0" smtClean="0">
              <a:solidFill>
                <a:srgbClr val="000000"/>
              </a:solidFill>
            </a:endParaRPr>
          </a:p>
          <a:p>
            <a:pPr algn="just" eaLnBrk="1" hangingPunct="1">
              <a:buFontTx/>
              <a:buNone/>
              <a:defRPr/>
            </a:pPr>
            <a:r>
              <a:rPr lang="it-IT" sz="2800" dirty="0">
                <a:solidFill>
                  <a:schemeClr val="tx1"/>
                </a:solidFill>
              </a:rPr>
              <a:t>	</a:t>
            </a:r>
            <a:endParaRPr lang="it-IT" sz="2800" dirty="0" smtClean="0">
              <a:solidFill>
                <a:srgbClr val="FF0000"/>
              </a:solidFill>
            </a:endParaRPr>
          </a:p>
          <a:p>
            <a:pPr algn="just" eaLnBrk="1" hangingPunct="1">
              <a:buFontTx/>
              <a:buNone/>
              <a:defRPr/>
            </a:pPr>
            <a:r>
              <a:rPr lang="it-IT" sz="2800" b="1" dirty="0" smtClean="0">
                <a:solidFill>
                  <a:schemeClr val="tx1"/>
                </a:solidFill>
              </a:rPr>
              <a:t>	</a:t>
            </a:r>
            <a:endParaRPr lang="it-IT" dirty="0" smtClean="0">
              <a:solidFill>
                <a:schemeClr val="tx1"/>
              </a:solidFill>
            </a:endParaRPr>
          </a:p>
        </p:txBody>
      </p:sp>
    </p:spTree>
    <p:extLst>
      <p:ext uri="{BB962C8B-B14F-4D97-AF65-F5344CB8AC3E}">
        <p14:creationId xmlns:p14="http://schemas.microsoft.com/office/powerpoint/2010/main" val="40128283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8661">
                                            <p:txEl>
                                              <p:pRg st="2" end="2"/>
                                            </p:txEl>
                                          </p:spTgt>
                                        </p:tgtEl>
                                        <p:attrNameLst>
                                          <p:attrName>style.visibility</p:attrName>
                                        </p:attrNameLst>
                                      </p:cBhvr>
                                      <p:to>
                                        <p:strVal val="visible"/>
                                      </p:to>
                                    </p:set>
                                    <p:anim calcmode="lin" valueType="num">
                                      <p:cBhvr additive="base">
                                        <p:cTn id="7" dur="500" fill="hold"/>
                                        <p:tgtEl>
                                          <p:spTgt spid="19866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866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8661">
                                            <p:txEl>
                                              <p:pRg st="3" end="3"/>
                                            </p:txEl>
                                          </p:spTgt>
                                        </p:tgtEl>
                                        <p:attrNameLst>
                                          <p:attrName>style.visibility</p:attrName>
                                        </p:attrNameLst>
                                      </p:cBhvr>
                                      <p:to>
                                        <p:strVal val="visible"/>
                                      </p:to>
                                    </p:set>
                                    <p:anim calcmode="lin" valueType="num">
                                      <p:cBhvr additive="base">
                                        <p:cTn id="13" dur="500" fill="hold"/>
                                        <p:tgtEl>
                                          <p:spTgt spid="19866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866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8661">
                                            <p:txEl>
                                              <p:pRg st="6" end="6"/>
                                            </p:txEl>
                                          </p:spTgt>
                                        </p:tgtEl>
                                        <p:attrNameLst>
                                          <p:attrName>style.visibility</p:attrName>
                                        </p:attrNameLst>
                                      </p:cBhvr>
                                      <p:to>
                                        <p:strVal val="visible"/>
                                      </p:to>
                                    </p:set>
                                    <p:anim calcmode="lin" valueType="num">
                                      <p:cBhvr additive="base">
                                        <p:cTn id="19" dur="500" fill="hold"/>
                                        <p:tgtEl>
                                          <p:spTgt spid="19866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866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8661">
                                            <p:txEl>
                                              <p:pRg st="4" end="4"/>
                                            </p:txEl>
                                          </p:spTgt>
                                        </p:tgtEl>
                                        <p:attrNameLst>
                                          <p:attrName>style.visibility</p:attrName>
                                        </p:attrNameLst>
                                      </p:cBhvr>
                                      <p:to>
                                        <p:strVal val="visible"/>
                                      </p:to>
                                    </p:set>
                                    <p:anim calcmode="lin" valueType="num">
                                      <p:cBhvr additive="base">
                                        <p:cTn id="25" dur="500" fill="hold"/>
                                        <p:tgtEl>
                                          <p:spTgt spid="19866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866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8661">
                                            <p:txEl>
                                              <p:pRg st="5" end="5"/>
                                            </p:txEl>
                                          </p:spTgt>
                                        </p:tgtEl>
                                        <p:attrNameLst>
                                          <p:attrName>style.visibility</p:attrName>
                                        </p:attrNameLst>
                                      </p:cBhvr>
                                      <p:to>
                                        <p:strVal val="visible"/>
                                      </p:to>
                                    </p:set>
                                    <p:anim calcmode="lin" valueType="num">
                                      <p:cBhvr additive="base">
                                        <p:cTn id="31" dur="500" fill="hold"/>
                                        <p:tgtEl>
                                          <p:spTgt spid="19866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866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8661">
                                            <p:txEl>
                                              <p:pRg st="8" end="8"/>
                                            </p:txEl>
                                          </p:spTgt>
                                        </p:tgtEl>
                                        <p:attrNameLst>
                                          <p:attrName>style.visibility</p:attrName>
                                        </p:attrNameLst>
                                      </p:cBhvr>
                                      <p:to>
                                        <p:strVal val="visible"/>
                                      </p:to>
                                    </p:set>
                                    <p:anim calcmode="lin" valueType="num">
                                      <p:cBhvr additive="base">
                                        <p:cTn id="37" dur="500" fill="hold"/>
                                        <p:tgtEl>
                                          <p:spTgt spid="198661">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866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98661">
                                            <p:txEl>
                                              <p:pRg st="9" end="9"/>
                                            </p:txEl>
                                          </p:spTgt>
                                        </p:tgtEl>
                                        <p:attrNameLst>
                                          <p:attrName>style.visibility</p:attrName>
                                        </p:attrNameLst>
                                      </p:cBhvr>
                                      <p:to>
                                        <p:strVal val="visible"/>
                                      </p:to>
                                    </p:set>
                                    <p:anim calcmode="lin" valueType="num">
                                      <p:cBhvr additive="base">
                                        <p:cTn id="43" dur="500" fill="hold"/>
                                        <p:tgtEl>
                                          <p:spTgt spid="198661">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866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28625" y="642938"/>
            <a:ext cx="8229600" cy="928687"/>
          </a:xfrm>
        </p:spPr>
        <p:txBody>
          <a:bodyPr/>
          <a:lstStyle/>
          <a:p>
            <a:pPr eaLnBrk="1" hangingPunct="1">
              <a:defRPr/>
            </a:pPr>
            <a:r>
              <a:rPr lang="it-IT" i="1" dirty="0" smtClean="0">
                <a:solidFill>
                  <a:schemeClr val="accent2"/>
                </a:solidFill>
                <a:effectLst>
                  <a:outerShdw blurRad="38100" dist="38100" dir="2700000" algn="tl">
                    <a:srgbClr val="000000"/>
                  </a:outerShdw>
                </a:effectLst>
              </a:rPr>
              <a:t/>
            </a:r>
            <a:br>
              <a:rPr lang="it-IT" i="1" dirty="0" smtClean="0">
                <a:solidFill>
                  <a:schemeClr val="accent2"/>
                </a:solidFill>
                <a:effectLst>
                  <a:outerShdw blurRad="38100" dist="38100" dir="2700000" algn="tl">
                    <a:srgbClr val="000000"/>
                  </a:outerShdw>
                </a:effectLst>
              </a:rPr>
            </a:br>
            <a:r>
              <a:rPr lang="it-IT" sz="2400" i="1" dirty="0">
                <a:solidFill>
                  <a:schemeClr val="accent2"/>
                </a:solidFill>
                <a:effectLst>
                  <a:outerShdw blurRad="38100" dist="38100" dir="2700000" algn="tl">
                    <a:srgbClr val="000000"/>
                  </a:outerShdw>
                </a:effectLst>
              </a:rPr>
              <a:t/>
            </a:r>
            <a:br>
              <a:rPr lang="it-IT" sz="2400" i="1" dirty="0">
                <a:solidFill>
                  <a:schemeClr val="accent2"/>
                </a:solidFill>
                <a:effectLst>
                  <a:outerShdw blurRad="38100" dist="38100" dir="2700000" algn="tl">
                    <a:srgbClr val="000000"/>
                  </a:outerShdw>
                </a:effectLst>
              </a:rPr>
            </a:br>
            <a:endParaRPr lang="it-IT" sz="2400" dirty="0" smtClean="0"/>
          </a:p>
        </p:txBody>
      </p:sp>
      <p:sp>
        <p:nvSpPr>
          <p:cNvPr id="198661" name="Rectangle 5"/>
          <p:cNvSpPr>
            <a:spLocks noGrp="1" noChangeArrowheads="1"/>
          </p:cNvSpPr>
          <p:nvPr>
            <p:ph idx="1"/>
          </p:nvPr>
        </p:nvSpPr>
        <p:spPr/>
        <p:style>
          <a:lnRef idx="3">
            <a:schemeClr val="lt1"/>
          </a:lnRef>
          <a:fillRef idx="1">
            <a:schemeClr val="accent1"/>
          </a:fillRef>
          <a:effectRef idx="1">
            <a:schemeClr val="accent1"/>
          </a:effectRef>
          <a:fontRef idx="minor">
            <a:schemeClr val="lt1"/>
          </a:fontRef>
        </p:style>
        <p:txBody>
          <a:bodyPr/>
          <a:lstStyle/>
          <a:p>
            <a:pPr marL="0" indent="0" algn="just">
              <a:buNone/>
            </a:pPr>
            <a:r>
              <a:rPr lang="it-IT" sz="3600" dirty="0" smtClean="0">
                <a:solidFill>
                  <a:srgbClr val="FF0000"/>
                </a:solidFill>
              </a:rPr>
              <a:t>Dal S</a:t>
            </a:r>
            <a:r>
              <a:rPr lang="it-IT" sz="3600" b="1" dirty="0" smtClean="0">
                <a:solidFill>
                  <a:srgbClr val="FF0000"/>
                </a:solidFill>
              </a:rPr>
              <a:t>illabo </a:t>
            </a:r>
            <a:r>
              <a:rPr lang="it-IT" sz="3600" b="1" dirty="0">
                <a:solidFill>
                  <a:srgbClr val="FF0000"/>
                </a:solidFill>
              </a:rPr>
              <a:t>per l'educazione </a:t>
            </a:r>
            <a:r>
              <a:rPr lang="it-IT" sz="3600" b="1" dirty="0" smtClean="0">
                <a:solidFill>
                  <a:srgbClr val="FF0000"/>
                </a:solidFill>
              </a:rPr>
              <a:t>all'imprenditorialità:</a:t>
            </a:r>
          </a:p>
          <a:p>
            <a:pPr marL="0" indent="0" algn="just">
              <a:buNone/>
            </a:pPr>
            <a:r>
              <a:rPr lang="it-IT" sz="2800" dirty="0">
                <a:solidFill>
                  <a:srgbClr val="3366FF"/>
                </a:solidFill>
              </a:rPr>
              <a:t>costruire gli archetipi degli stakeholder correlati ad una sfida/idea specifica (beneficiari, clienti, ecc.) a supporto dell’implementazione di un’idea. Comprendere le caratteristiche e le potenzialità della co-progettazione, anche attraverso approcci di design </a:t>
            </a:r>
            <a:r>
              <a:rPr lang="it-IT" sz="2800" dirty="0" err="1">
                <a:solidFill>
                  <a:srgbClr val="3366FF"/>
                </a:solidFill>
              </a:rPr>
              <a:t>thinking</a:t>
            </a:r>
            <a:r>
              <a:rPr lang="it-IT" sz="2800" dirty="0">
                <a:solidFill>
                  <a:srgbClr val="3366FF"/>
                </a:solidFill>
              </a:rPr>
              <a:t> e sfruttando tecniche di prototipazione rapida</a:t>
            </a:r>
            <a:r>
              <a:rPr lang="it-IT" sz="2800" dirty="0" smtClean="0">
                <a:solidFill>
                  <a:srgbClr val="3366FF"/>
                </a:solidFill>
              </a:rPr>
              <a:t>.  </a:t>
            </a:r>
            <a:endParaRPr lang="it-IT" sz="2800" dirty="0">
              <a:solidFill>
                <a:srgbClr val="3366FF"/>
              </a:solidFill>
            </a:endParaRPr>
          </a:p>
          <a:p>
            <a:pPr algn="just" eaLnBrk="1" hangingPunct="1">
              <a:buFontTx/>
              <a:buNone/>
              <a:defRPr/>
            </a:pPr>
            <a:r>
              <a:rPr lang="it-IT" dirty="0" smtClean="0">
                <a:solidFill>
                  <a:schemeClr val="tx1"/>
                </a:solidFill>
              </a:rPr>
              <a:t>                   		</a:t>
            </a:r>
          </a:p>
        </p:txBody>
      </p:sp>
    </p:spTree>
    <p:extLst>
      <p:ext uri="{BB962C8B-B14F-4D97-AF65-F5344CB8AC3E}">
        <p14:creationId xmlns:p14="http://schemas.microsoft.com/office/powerpoint/2010/main" val="28937971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0" y="0"/>
            <a:ext cx="9144000" cy="4922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just">
              <a:lnSpc>
                <a:spcPct val="50000"/>
              </a:lnSpc>
              <a:spcBef>
                <a:spcPts val="1406"/>
              </a:spcBef>
            </a:pPr>
            <a:endParaRPr lang="it-IT" sz="3800">
              <a:solidFill>
                <a:srgbClr val="006633"/>
              </a:solidFill>
              <a:latin typeface="Lucida Grande" charset="0"/>
              <a:sym typeface="Lucida Grande" charset="0"/>
            </a:endParaRPr>
          </a:p>
          <a:p>
            <a:pPr algn="just">
              <a:lnSpc>
                <a:spcPct val="50000"/>
              </a:lnSpc>
              <a:spcBef>
                <a:spcPts val="1406"/>
              </a:spcBef>
            </a:pPr>
            <a:endParaRPr lang="it-IT" sz="3800">
              <a:solidFill>
                <a:srgbClr val="006633"/>
              </a:solidFill>
              <a:latin typeface="Lucida Grande" charset="0"/>
              <a:sym typeface="Lucida Grande" charset="0"/>
            </a:endParaRPr>
          </a:p>
          <a:p>
            <a:pPr algn="just">
              <a:lnSpc>
                <a:spcPct val="50000"/>
              </a:lnSpc>
              <a:spcBef>
                <a:spcPts val="1406"/>
              </a:spcBef>
            </a:pPr>
            <a:r>
              <a:rPr lang="it-IT" sz="3800">
                <a:solidFill>
                  <a:srgbClr val="006633"/>
                </a:solidFill>
                <a:latin typeface="Times New Roman" charset="0"/>
                <a:cs typeface="Times New Roman" charset="0"/>
                <a:sym typeface="Lucida Grande" charset="0"/>
              </a:rPr>
              <a:t>	La semplificazione linguistica come 	</a:t>
            </a:r>
          </a:p>
          <a:p>
            <a:pPr algn="just">
              <a:lnSpc>
                <a:spcPct val="50000"/>
              </a:lnSpc>
              <a:spcBef>
                <a:spcPts val="1406"/>
              </a:spcBef>
            </a:pPr>
            <a:r>
              <a:rPr lang="it-IT" sz="3800">
                <a:solidFill>
                  <a:srgbClr val="006633"/>
                </a:solidFill>
                <a:latin typeface="Times New Roman" charset="0"/>
                <a:cs typeface="Times New Roman" charset="0"/>
                <a:sym typeface="Lucida Grande" charset="0"/>
              </a:rPr>
              <a:t>	dovere civico ed etico</a:t>
            </a:r>
          </a:p>
        </p:txBody>
      </p:sp>
      <p:sp>
        <p:nvSpPr>
          <p:cNvPr id="56331" name="Rectangle 11"/>
          <p:cNvSpPr>
            <a:spLocks/>
          </p:cNvSpPr>
          <p:nvPr/>
        </p:nvSpPr>
        <p:spPr bwMode="auto">
          <a:xfrm>
            <a:off x="0" y="-1035496"/>
            <a:ext cx="9144000" cy="6855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smtClean="0">
              <a:latin typeface="Times New Roman" charset="0"/>
            </a:endParaRPr>
          </a:p>
          <a:p>
            <a:pPr algn="just">
              <a:spcBef>
                <a:spcPts val="316"/>
              </a:spcBef>
              <a:buClr>
                <a:schemeClr val="accent1"/>
              </a:buClr>
              <a:buSzPct val="150000"/>
            </a:pPr>
            <a:endParaRPr lang="it-IT" sz="2200" dirty="0" smtClean="0">
              <a:latin typeface="Times New Roman" charset="0"/>
            </a:endParaRPr>
          </a:p>
          <a:p>
            <a:pPr algn="just">
              <a:spcBef>
                <a:spcPts val="316"/>
              </a:spcBef>
              <a:buClr>
                <a:schemeClr val="accent1"/>
              </a:buClr>
              <a:buSzPct val="150000"/>
            </a:pPr>
            <a:endParaRPr lang="it-IT" sz="2200" dirty="0" smtClean="0">
              <a:latin typeface="Times New Roman" charset="0"/>
            </a:endParaRPr>
          </a:p>
          <a:p>
            <a:pPr algn="just">
              <a:spcBef>
                <a:spcPts val="316"/>
              </a:spcBef>
              <a:buClr>
                <a:schemeClr val="accent1"/>
              </a:buClr>
              <a:buSzPct val="150000"/>
            </a:pPr>
            <a:endParaRPr lang="it-IT" sz="2200" dirty="0">
              <a:latin typeface="Times New Roman" charset="0"/>
            </a:endParaRPr>
          </a:p>
          <a:p>
            <a:pPr algn="just">
              <a:spcBef>
                <a:spcPts val="316"/>
              </a:spcBef>
              <a:buClr>
                <a:schemeClr val="accent1"/>
              </a:buClr>
              <a:buSzPct val="150000"/>
            </a:pPr>
            <a:endParaRPr lang="it-IT" sz="2200" dirty="0" smtClean="0">
              <a:latin typeface="Times New Roman" charset="0"/>
            </a:endParaRPr>
          </a:p>
          <a:p>
            <a:pPr algn="just">
              <a:spcBef>
                <a:spcPts val="316"/>
              </a:spcBef>
              <a:buClr>
                <a:schemeClr val="accent1"/>
              </a:buClr>
              <a:buSzPct val="150000"/>
            </a:pPr>
            <a:endParaRPr lang="it-IT" sz="2200" dirty="0">
              <a:latin typeface="Times New Roman" charset="0"/>
            </a:endParaRPr>
          </a:p>
          <a:p>
            <a:pPr marL="254487" indent="-254487" algn="just">
              <a:spcBef>
                <a:spcPts val="316"/>
              </a:spcBef>
              <a:buClr>
                <a:schemeClr val="accent1"/>
              </a:buClr>
              <a:buSzPct val="150000"/>
              <a:buFont typeface="Wingdings" charset="0"/>
              <a:buChar char="§"/>
            </a:pPr>
            <a:r>
              <a:rPr lang="it-IT" sz="2200" dirty="0" smtClean="0">
                <a:latin typeface="Times New Roman" charset="0"/>
              </a:rPr>
              <a:t>Risultati </a:t>
            </a:r>
            <a:r>
              <a:rPr lang="it-IT" sz="2200" dirty="0">
                <a:latin typeface="Times New Roman" charset="0"/>
              </a:rPr>
              <a:t>per l’Italia delle indagini </a:t>
            </a:r>
            <a:r>
              <a:rPr lang="it-IT" sz="2200" dirty="0" err="1">
                <a:latin typeface="Times New Roman" charset="0"/>
              </a:rPr>
              <a:t>Statistics</a:t>
            </a:r>
            <a:r>
              <a:rPr lang="it-IT" sz="2200" dirty="0">
                <a:latin typeface="Times New Roman" charset="0"/>
              </a:rPr>
              <a:t> Canada e Ocse (2000 e 2006) sullo stato di alfabetismo degli adulti (15-65 anni)</a:t>
            </a: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 5% analfabeti strumentali, incapaci di compitare</a:t>
            </a:r>
          </a:p>
          <a:p>
            <a:pPr marL="254487" indent="-254487" algn="just">
              <a:spcBef>
                <a:spcPts val="316"/>
              </a:spcBef>
              <a:buClr>
                <a:schemeClr val="accent1"/>
              </a:buClr>
              <a:buSzPct val="150000"/>
              <a:buFont typeface="Wingdings" charset="0"/>
              <a:buChar char="§"/>
            </a:pPr>
            <a:r>
              <a:rPr lang="it-IT" sz="2200" dirty="0">
                <a:latin typeface="Times New Roman" charset="0"/>
              </a:rPr>
              <a:t>33% analfabeti funzionali: decifrano lettere e brevi frasi, ma non vanno oltre fermandosi al primo livello (su cinque)</a:t>
            </a:r>
          </a:p>
          <a:p>
            <a:pPr marL="254487" indent="-254487" algn="just">
              <a:spcBef>
                <a:spcPts val="316"/>
              </a:spcBef>
              <a:buClr>
                <a:schemeClr val="accent1"/>
              </a:buClr>
              <a:buSzPct val="150000"/>
              <a:buFont typeface="Wingdings" charset="0"/>
              <a:buChar char="§"/>
            </a:pPr>
            <a:r>
              <a:rPr lang="it-IT" sz="2200" dirty="0">
                <a:latin typeface="Times New Roman" charset="0"/>
              </a:rPr>
              <a:t>33% a rischio di analfabetismo funzionale: vanno oltre il precedente livello, ma con difficoltà, e non raggiungono il livello superiore, il terzo, considerato il minimo indispensabile per partecipare alla vita sociale</a:t>
            </a:r>
          </a:p>
          <a:p>
            <a:pPr marL="254487" indent="-254487" algn="just">
              <a:spcBef>
                <a:spcPts val="316"/>
              </a:spcBef>
              <a:buClr>
                <a:schemeClr val="accent1"/>
              </a:buClr>
              <a:buSzPct val="150000"/>
              <a:buFont typeface="Wingdings" charset="0"/>
              <a:buChar char="§"/>
            </a:pPr>
            <a:r>
              <a:rPr lang="it-IT" sz="2200" dirty="0">
                <a:latin typeface="Times New Roman" charset="0"/>
              </a:rPr>
              <a:t>10% alfabetizzati funzionali, ma con deficit di </a:t>
            </a:r>
            <a:r>
              <a:rPr lang="it-IT" sz="2200" i="1" dirty="0" err="1">
                <a:latin typeface="Times New Roman" charset="0"/>
              </a:rPr>
              <a:t>problem</a:t>
            </a:r>
            <a:r>
              <a:rPr lang="it-IT" sz="2200" i="1" dirty="0">
                <a:latin typeface="Times New Roman" charset="0"/>
              </a:rPr>
              <a:t> </a:t>
            </a:r>
            <a:r>
              <a:rPr lang="it-IT" sz="2200" i="1" dirty="0" err="1">
                <a:latin typeface="Times New Roman" charset="0"/>
              </a:rPr>
              <a:t>solving</a:t>
            </a:r>
            <a:endParaRPr lang="it-IT" sz="2200" i="1" dirty="0">
              <a:latin typeface="Times New Roman"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19% sopra la soglia minima internazionale di competenze alfanumeriche e </a:t>
            </a:r>
            <a:r>
              <a:rPr lang="it-IT" sz="2200" i="1" dirty="0" err="1">
                <a:latin typeface="Times New Roman" charset="0"/>
              </a:rPr>
              <a:t>problem</a:t>
            </a:r>
            <a:r>
              <a:rPr lang="it-IT" sz="2200" i="1" dirty="0">
                <a:latin typeface="Times New Roman" charset="0"/>
              </a:rPr>
              <a:t> </a:t>
            </a:r>
            <a:r>
              <a:rPr lang="it-IT" sz="2200" i="1" dirty="0" err="1">
                <a:latin typeface="Times New Roman" charset="0"/>
              </a:rPr>
              <a:t>solving</a:t>
            </a:r>
            <a:r>
              <a:rPr lang="it-IT" sz="2200" i="1" dirty="0">
                <a:latin typeface="Times New Roman" charset="0"/>
              </a:rPr>
              <a:t>, </a:t>
            </a:r>
            <a:r>
              <a:rPr lang="it-IT" sz="2200" dirty="0">
                <a:latin typeface="Times New Roman" charset="0"/>
              </a:rPr>
              <a:t>«necessarie per orientarsi nella vita di una società sviluppata»</a:t>
            </a:r>
          </a:p>
          <a:p>
            <a:pPr marL="254487" indent="-254487" algn="just">
              <a:spcBef>
                <a:spcPts val="316"/>
              </a:spcBef>
              <a:buClr>
                <a:schemeClr val="accent1"/>
              </a:buClr>
              <a:buSzPct val="150000"/>
              <a:buFont typeface="Wingdings" charset="0"/>
              <a:buChar char="§"/>
            </a:pPr>
            <a:endParaRPr lang="it-IT" sz="1700" dirty="0">
              <a:latin typeface="Times New Roman" charset="0"/>
              <a:sym typeface="Lucida Grande" charset="0"/>
            </a:endParaRPr>
          </a:p>
          <a:p>
            <a:pPr marL="254487" indent="-254487" algn="just">
              <a:spcBef>
                <a:spcPts val="316"/>
              </a:spcBef>
              <a:buClr>
                <a:schemeClr val="accent1"/>
              </a:buClr>
              <a:buSzPct val="150000"/>
              <a:buFont typeface="Wingdings" charset="0"/>
              <a:buChar char="§"/>
            </a:pPr>
            <a:r>
              <a:rPr lang="it-IT" sz="1700" i="1" dirty="0">
                <a:latin typeface="Times New Roman" charset="0"/>
                <a:sym typeface="Lucida Grande" charset="0"/>
              </a:rPr>
              <a:t>Fonte</a:t>
            </a:r>
            <a:r>
              <a:rPr lang="it-IT" sz="1700" dirty="0">
                <a:latin typeface="Times New Roman" charset="0"/>
                <a:sym typeface="Lucida Grande" charset="0"/>
              </a:rPr>
              <a:t> De Mauro 2014: 102-103</a:t>
            </a:r>
          </a:p>
          <a:p>
            <a:pPr marL="254487" indent="-254487" algn="just">
              <a:spcBef>
                <a:spcPts val="316"/>
              </a:spcBef>
              <a:buClr>
                <a:schemeClr val="accent1"/>
              </a:buClr>
              <a:buSzPct val="150000"/>
              <a:buFont typeface="Wingdings" charset="0"/>
              <a:buChar char="§"/>
            </a:pPr>
            <a:endParaRPr lang="it-IT" sz="2200" dirty="0">
              <a:latin typeface="Times New Roman" charset="0"/>
              <a:sym typeface="Lucida Grande"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sym typeface="Lucida Grande" charset="0"/>
            </a:endParaRPr>
          </a:p>
          <a:p>
            <a:pPr marL="254487" indent="-254487" algn="just">
              <a:spcBef>
                <a:spcPts val="316"/>
              </a:spcBef>
              <a:buClr>
                <a:schemeClr val="accent1"/>
              </a:buClr>
              <a:buSzPct val="150000"/>
              <a:buFont typeface="Wingdings" charset="0"/>
              <a:buChar char="§"/>
            </a:pPr>
            <a:endParaRPr lang="en-US" sz="2200" dirty="0">
              <a:latin typeface="Lucida Sans" charset="0"/>
              <a:sym typeface="Lucida Grande" charset="0"/>
            </a:endParaRPr>
          </a:p>
        </p:txBody>
      </p:sp>
    </p:spTree>
    <p:extLst>
      <p:ext uri="{BB962C8B-B14F-4D97-AF65-F5344CB8AC3E}">
        <p14:creationId xmlns:p14="http://schemas.microsoft.com/office/powerpoint/2010/main" val="316827958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420812" y="238869"/>
            <a:ext cx="7777758" cy="5569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just">
              <a:lnSpc>
                <a:spcPct val="50000"/>
              </a:lnSpc>
              <a:spcBef>
                <a:spcPts val="1406"/>
              </a:spcBef>
            </a:pPr>
            <a:r>
              <a:rPr lang="it-IT" sz="3800">
                <a:solidFill>
                  <a:srgbClr val="006633"/>
                </a:solidFill>
                <a:latin typeface="Times New Roman" charset="0"/>
                <a:cs typeface="Times New Roman" charset="0"/>
                <a:sym typeface="Lucida Grande" charset="0"/>
              </a:rPr>
              <a:t>Un’isola con cedimenti?</a:t>
            </a:r>
          </a:p>
        </p:txBody>
      </p:sp>
      <p:sp>
        <p:nvSpPr>
          <p:cNvPr id="56331" name="Rectangle 11"/>
          <p:cNvSpPr>
            <a:spLocks/>
          </p:cNvSpPr>
          <p:nvPr/>
        </p:nvSpPr>
        <p:spPr bwMode="auto">
          <a:xfrm>
            <a:off x="369467" y="795859"/>
            <a:ext cx="8405068" cy="60621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ctr">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«Quel linguaggio oscuro si rivela immune e resistente e conserva pervicacemente molti tratti obsoleti e fossilizzati, che però vengono sempre più usati in modo incoerente, quasi agrammaticale, come stilemi che invece di innalzare lo stile, provocano […] brusche cadute e veri e propri collassi della norma» (Lubello 2016b: 661)</a:t>
            </a: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«Tratti (</a:t>
            </a:r>
            <a:r>
              <a:rPr lang="it-IT" sz="2200" dirty="0" err="1">
                <a:latin typeface="Times New Roman" charset="0"/>
              </a:rPr>
              <a:t>iper</a:t>
            </a:r>
            <a:r>
              <a:rPr lang="it-IT" sz="2200" dirty="0">
                <a:latin typeface="Times New Roman" charset="0"/>
              </a:rPr>
              <a:t>)caratterizzanti (Lubello 2014a: 250, 2015: 269 </a:t>
            </a:r>
            <a:r>
              <a:rPr lang="it-IT" sz="2200" dirty="0" err="1">
                <a:latin typeface="Times New Roman" charset="0"/>
              </a:rPr>
              <a:t>sgg</a:t>
            </a:r>
            <a:r>
              <a:rPr lang="it-IT" sz="2200" dirty="0">
                <a:latin typeface="Times New Roman" charset="0"/>
              </a:rPr>
              <a:t>.) + «tratti di liquidità» (Lubello 2015: 275 </a:t>
            </a:r>
            <a:r>
              <a:rPr lang="it-IT" sz="2200" dirty="0" err="1">
                <a:latin typeface="Times New Roman" charset="0"/>
              </a:rPr>
              <a:t>sgg</a:t>
            </a:r>
            <a:r>
              <a:rPr lang="it-IT" sz="2200" dirty="0">
                <a:latin typeface="Times New Roman" charset="0"/>
              </a:rPr>
              <a:t>.)</a:t>
            </a: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r>
              <a:rPr lang="it-IT" sz="2200" dirty="0">
                <a:latin typeface="Times New Roman" charset="0"/>
              </a:rPr>
              <a:t>«Scrittura liquida»: «modo in cui (quindi […] processo attraverso cui) si producono discorsi scritti (poco pianificato, poco consapevole, senza punti di riferimento non solo linguistici in senso stretto ma anche, in senso ampio, culturali, relativi alla variabilità di registro e di canale, scritto o parlato, di opportunità sociale persino)» (Fiorentino 2011: 221) </a:t>
            </a: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sz="2200" dirty="0">
              <a:latin typeface="Times New Roman" charset="0"/>
            </a:endParaRPr>
          </a:p>
          <a:p>
            <a:pPr marL="254487" indent="-254487" algn="just">
              <a:spcBef>
                <a:spcPts val="316"/>
              </a:spcBef>
              <a:buClr>
                <a:schemeClr val="accent1"/>
              </a:buClr>
              <a:buSzPct val="150000"/>
              <a:buFont typeface="Wingdings" charset="0"/>
              <a:buChar char="§"/>
            </a:pPr>
            <a:endParaRPr lang="it-IT" dirty="0">
              <a:latin typeface="Lucida Sans" charset="0"/>
              <a:sym typeface="Lucida Sans" charset="0"/>
            </a:endParaRPr>
          </a:p>
          <a:p>
            <a:pPr marL="254487" indent="-254487" algn="ctr"/>
            <a:endParaRPr lang="en-US" b="0" dirty="0">
              <a:latin typeface="Lucida Sans" charset="0"/>
              <a:sym typeface="Lucida Grande" charset="0"/>
            </a:endParaRPr>
          </a:p>
        </p:txBody>
      </p:sp>
    </p:spTree>
    <p:extLst>
      <p:ext uri="{BB962C8B-B14F-4D97-AF65-F5344CB8AC3E}">
        <p14:creationId xmlns:p14="http://schemas.microsoft.com/office/powerpoint/2010/main" val="39625115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420812" y="238869"/>
            <a:ext cx="7777758" cy="5569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just">
              <a:lnSpc>
                <a:spcPct val="50000"/>
              </a:lnSpc>
              <a:spcBef>
                <a:spcPts val="1406"/>
              </a:spcBef>
              <a:defRPr/>
            </a:pPr>
            <a:r>
              <a:rPr lang="it-IT" altLang="it-IT" sz="3800" dirty="0">
                <a:solidFill>
                  <a:srgbClr val="006633"/>
                </a:solidFill>
                <a:latin typeface="Times New Roman" charset="0"/>
                <a:ea typeface="Times New Roman" charset="0"/>
                <a:cs typeface="Times New Roman" charset="0"/>
                <a:sym typeface="Lucida Grande" charset="0"/>
              </a:rPr>
              <a:t>Conseguenze</a:t>
            </a:r>
          </a:p>
        </p:txBody>
      </p:sp>
      <p:sp>
        <p:nvSpPr>
          <p:cNvPr id="56331" name="Rectangle 11"/>
          <p:cNvSpPr>
            <a:spLocks/>
          </p:cNvSpPr>
          <p:nvPr/>
        </p:nvSpPr>
        <p:spPr bwMode="auto">
          <a:xfrm>
            <a:off x="369467" y="795859"/>
            <a:ext cx="8405068" cy="60621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spcBef>
                <a:spcPts val="316"/>
              </a:spcBef>
              <a:buClr>
                <a:schemeClr val="accent1"/>
              </a:buClr>
              <a:buSzPct val="150000"/>
              <a:buFont typeface="Wingdings" charset="0"/>
              <a:buChar char="§"/>
            </a:pPr>
            <a:endParaRPr lang="it-IT" sz="2200">
              <a:latin typeface="Times New Roman" charset="0"/>
              <a:sym typeface="Lucida Sans" charset="0"/>
            </a:endParaRP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Il burocratese sì in movimento, </a:t>
            </a: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ma in negativo e verso il basso</a:t>
            </a:r>
          </a:p>
          <a:p>
            <a:pPr marL="254487" indent="-254487">
              <a:spcBef>
                <a:spcPts val="316"/>
              </a:spcBef>
              <a:buClr>
                <a:schemeClr val="accent1"/>
              </a:buClr>
              <a:buSzPct val="150000"/>
              <a:buFont typeface="Wingdings" charset="0"/>
              <a:buChar char="§"/>
            </a:pPr>
            <a:endParaRPr lang="it-IT" sz="2200">
              <a:latin typeface="Times New Roman" charset="0"/>
              <a:sym typeface="Lucida Sans" charset="0"/>
            </a:endParaRP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La scrittura amministrativa </a:t>
            </a: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da modello di prestigio per i semicolti </a:t>
            </a: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a scrittura semicolta</a:t>
            </a:r>
          </a:p>
          <a:p>
            <a:pPr marL="254487" indent="-254487">
              <a:spcBef>
                <a:spcPts val="316"/>
              </a:spcBef>
              <a:buClr>
                <a:schemeClr val="accent1"/>
              </a:buClr>
              <a:buSzPct val="150000"/>
              <a:buFont typeface="Wingdings" charset="0"/>
              <a:buChar char="§"/>
            </a:pPr>
            <a:endParaRPr lang="it-IT" sz="2200">
              <a:latin typeface="Times New Roman" charset="0"/>
              <a:sym typeface="Lucida Sans" charset="0"/>
            </a:endParaRP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Il burocrate </a:t>
            </a:r>
          </a:p>
          <a:p>
            <a:pPr marL="254487" indent="-254487">
              <a:spcBef>
                <a:spcPts val="316"/>
              </a:spcBef>
              <a:buClr>
                <a:schemeClr val="accent1"/>
              </a:buClr>
              <a:buSzPct val="150000"/>
              <a:buFont typeface="Wingdings" charset="0"/>
              <a:buChar char="§"/>
            </a:pPr>
            <a:r>
              <a:rPr lang="it-IT" sz="2200">
                <a:latin typeface="Times New Roman" charset="0"/>
                <a:sym typeface="Lucida Sans" charset="0"/>
              </a:rPr>
              <a:t>tra i </a:t>
            </a:r>
            <a:r>
              <a:rPr lang="it-IT" sz="2200">
                <a:latin typeface="Times New Roman" charset="0"/>
              </a:rPr>
              <a:t>«i semicolti oggi»</a:t>
            </a:r>
          </a:p>
          <a:p>
            <a:pPr marL="254487" indent="-254487">
              <a:spcBef>
                <a:spcPts val="316"/>
              </a:spcBef>
              <a:buClr>
                <a:schemeClr val="accent1"/>
              </a:buClr>
              <a:buSzPct val="150000"/>
              <a:buFont typeface="Wingdings" charset="0"/>
              <a:buChar char="§"/>
            </a:pPr>
            <a:r>
              <a:rPr lang="it-IT" sz="2200">
                <a:latin typeface="Times New Roman" charset="0"/>
              </a:rPr>
              <a:t>(da ultimo Fresu 2016: 339-343)</a:t>
            </a:r>
          </a:p>
          <a:p>
            <a:pPr marL="254487" indent="-254487">
              <a:spcBef>
                <a:spcPts val="316"/>
              </a:spcBef>
              <a:buClr>
                <a:schemeClr val="accent1"/>
              </a:buClr>
              <a:buSzPct val="150000"/>
              <a:buFont typeface="Wingdings" charset="0"/>
              <a:buChar char="§"/>
            </a:pPr>
            <a:endParaRPr lang="it-IT" sz="2200">
              <a:latin typeface="Times New Roman" charset="0"/>
            </a:endParaRPr>
          </a:p>
          <a:p>
            <a:pPr marL="254487" indent="-254487">
              <a:spcBef>
                <a:spcPts val="316"/>
              </a:spcBef>
              <a:buClr>
                <a:schemeClr val="accent1"/>
              </a:buClr>
              <a:buSzPct val="150000"/>
              <a:buFont typeface="Wingdings" charset="0"/>
              <a:buChar char="§"/>
            </a:pPr>
            <a:r>
              <a:rPr lang="it-IT" sz="2200">
                <a:latin typeface="Times New Roman" charset="0"/>
              </a:rPr>
              <a:t>Correttezza prima della </a:t>
            </a:r>
          </a:p>
          <a:p>
            <a:pPr marL="254487" indent="-254487">
              <a:spcBef>
                <a:spcPts val="316"/>
              </a:spcBef>
              <a:buClr>
                <a:schemeClr val="accent1"/>
              </a:buClr>
              <a:buSzPct val="150000"/>
              <a:buFont typeface="Wingdings" charset="0"/>
              <a:buChar char="§"/>
            </a:pPr>
            <a:r>
              <a:rPr lang="it-IT" sz="2200">
                <a:latin typeface="Times New Roman" charset="0"/>
              </a:rPr>
              <a:t>semplificazione (a cui non si deve certo rinunciare)</a:t>
            </a:r>
          </a:p>
          <a:p>
            <a:pPr marL="254487" indent="-254487" algn="just">
              <a:spcBef>
                <a:spcPts val="316"/>
              </a:spcBef>
              <a:buClr>
                <a:schemeClr val="accent1"/>
              </a:buClr>
              <a:buSzPct val="150000"/>
              <a:buFont typeface="Wingdings" charset="0"/>
              <a:buChar char="§"/>
            </a:pPr>
            <a:endParaRPr lang="it-IT" sz="1700" i="1">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sz="1700" i="1">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1700" i="1">
                <a:latin typeface="Times New Roman" charset="0"/>
                <a:sym typeface="Lucida Sans" charset="0"/>
              </a:rPr>
              <a:t>Fonte</a:t>
            </a:r>
            <a:r>
              <a:rPr lang="it-IT" sz="1700">
                <a:latin typeface="Times New Roman" charset="0"/>
                <a:sym typeface="Lucida Sans" charset="0"/>
              </a:rPr>
              <a:t> Berruto 2012 [1987]: 24</a:t>
            </a:r>
          </a:p>
          <a:p>
            <a:pPr marL="254487" indent="-254487" algn="ctr"/>
            <a:endParaRPr lang="en-US" b="0">
              <a:latin typeface="Lucida Sans" charset="0"/>
              <a:sym typeface="Lucida Grande" charset="0"/>
            </a:endParaRPr>
          </a:p>
        </p:txBody>
      </p:sp>
      <p:pic>
        <p:nvPicPr>
          <p:cNvPr id="84996" name="Immagin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30565" y="238870"/>
            <a:ext cx="3913436" cy="541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386025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420812" y="238869"/>
            <a:ext cx="7777758" cy="5569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ctr">
              <a:lnSpc>
                <a:spcPct val="50000"/>
              </a:lnSpc>
              <a:spcBef>
                <a:spcPts val="1406"/>
              </a:spcBef>
              <a:defRPr/>
            </a:pPr>
            <a:r>
              <a:rPr lang="it-IT" altLang="it-IT" sz="3800" dirty="0">
                <a:solidFill>
                  <a:srgbClr val="FF0000"/>
                </a:solidFill>
                <a:latin typeface="Times New Roman" charset="0"/>
                <a:ea typeface="Times New Roman" charset="0"/>
                <a:cs typeface="Times New Roman" charset="0"/>
                <a:sym typeface="Lucida Grande" charset="0"/>
              </a:rPr>
              <a:t>Il nodo cruciale: il ruolo della scuola</a:t>
            </a:r>
          </a:p>
        </p:txBody>
      </p:sp>
      <p:sp>
        <p:nvSpPr>
          <p:cNvPr id="56331" name="Rectangle 11"/>
          <p:cNvSpPr>
            <a:spLocks/>
          </p:cNvSpPr>
          <p:nvPr/>
        </p:nvSpPr>
        <p:spPr bwMode="auto">
          <a:xfrm>
            <a:off x="369467" y="795859"/>
            <a:ext cx="8405068" cy="60621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r>
              <a:rPr lang="it-IT" sz="2200">
                <a:latin typeface="Times New Roman" charset="0"/>
              </a:rPr>
              <a:t>«Il tema centrale che anche lo </a:t>
            </a:r>
            <a:r>
              <a:rPr lang="it-IT" sz="2200" i="1">
                <a:latin typeface="Times New Roman" charset="0"/>
              </a:rPr>
              <a:t>status</a:t>
            </a:r>
            <a:r>
              <a:rPr lang="it-IT" sz="2200">
                <a:latin typeface="Times New Roman" charset="0"/>
              </a:rPr>
              <a:t> dell’italiano burocratico di oggi chiama in causa è quello della formazione e della scuola che si fa o dovrebbe farsi carico di guidare alla scrittura (professionale e non)» (Lubello 2015: 275 sgg.)</a:t>
            </a:r>
          </a:p>
          <a:p>
            <a:pPr marL="254487" indent="-254487" algn="just">
              <a:spcBef>
                <a:spcPts val="316"/>
              </a:spcBef>
              <a:buClr>
                <a:schemeClr val="accent1"/>
              </a:buClr>
              <a:buSzPct val="150000"/>
              <a:buFont typeface="Wingdings" charset="0"/>
              <a:buChar char="§"/>
            </a:pPr>
            <a:endParaRPr lang="it-IT" sz="2200">
              <a:latin typeface="Times New Roman" charset="0"/>
            </a:endParaRPr>
          </a:p>
          <a:p>
            <a:pPr marL="254487" indent="-254487" algn="just">
              <a:spcBef>
                <a:spcPts val="316"/>
              </a:spcBef>
              <a:buClr>
                <a:schemeClr val="accent1"/>
              </a:buClr>
              <a:buSzPct val="150000"/>
              <a:buFont typeface="Wingdings" charset="0"/>
              <a:buChar char="§"/>
            </a:pPr>
            <a:r>
              <a:rPr lang="it-IT" sz="2200">
                <a:latin typeface="Times New Roman" charset="0"/>
              </a:rPr>
              <a:t> «[Il] linguaggio burocratico andrebbe [</a:t>
            </a:r>
            <a:r>
              <a:rPr lang="mr-IN" sz="2200">
                <a:latin typeface="Times New Roman" charset="0"/>
              </a:rPr>
              <a:t>…</a:t>
            </a:r>
            <a:r>
              <a:rPr lang="it-IT" sz="2200">
                <a:latin typeface="Times New Roman" charset="0"/>
              </a:rPr>
              <a:t>] visto all’interno di una seria politica educativa, che sulla scuola, sull’apprendimento, sulla formazione permanente, sul potenziamento della lingua materna sappia trovare una soluzione adeguata e lungimirante» (Lubello 2014b: 9)</a:t>
            </a:r>
            <a:endParaRPr lang="it-IT" sz="2200">
              <a:latin typeface="Lucida Sans" charset="0"/>
              <a:sym typeface="Lucida Sans" charset="0"/>
            </a:endParaRPr>
          </a:p>
          <a:p>
            <a:pPr marL="254487" indent="-254487" algn="ctr"/>
            <a:endParaRPr lang="en-US" b="0">
              <a:latin typeface="Lucida Sans" charset="0"/>
              <a:sym typeface="Lucida Grande" charset="0"/>
            </a:endParaRPr>
          </a:p>
        </p:txBody>
      </p:sp>
    </p:spTree>
    <p:extLst>
      <p:ext uri="{BB962C8B-B14F-4D97-AF65-F5344CB8AC3E}">
        <p14:creationId xmlns:p14="http://schemas.microsoft.com/office/powerpoint/2010/main" val="99063365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369466" y="238869"/>
            <a:ext cx="8774534" cy="1519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ctr">
              <a:lnSpc>
                <a:spcPct val="50000"/>
              </a:lnSpc>
              <a:spcBef>
                <a:spcPts val="1406"/>
              </a:spcBef>
            </a:pPr>
            <a:r>
              <a:rPr lang="it-IT" sz="3800" dirty="0">
                <a:solidFill>
                  <a:srgbClr val="006633"/>
                </a:solidFill>
                <a:latin typeface="Times New Roman" charset="0"/>
                <a:sym typeface="Lucida Grande" charset="0"/>
              </a:rPr>
              <a:t>Il burocratese in “Cittadinanza e </a:t>
            </a:r>
          </a:p>
          <a:p>
            <a:pPr algn="ctr">
              <a:lnSpc>
                <a:spcPct val="50000"/>
              </a:lnSpc>
              <a:spcBef>
                <a:spcPts val="1406"/>
              </a:spcBef>
            </a:pPr>
            <a:r>
              <a:rPr lang="it-IT" sz="3800" dirty="0">
                <a:solidFill>
                  <a:srgbClr val="006633"/>
                </a:solidFill>
                <a:latin typeface="Times New Roman" charset="0"/>
                <a:sym typeface="Lucida Grande" charset="0"/>
              </a:rPr>
              <a:t>Costituzione” (</a:t>
            </a:r>
            <a:r>
              <a:rPr lang="it-IT" sz="3800" dirty="0" err="1">
                <a:solidFill>
                  <a:srgbClr val="006633"/>
                </a:solidFill>
                <a:latin typeface="Times New Roman" charset="0"/>
                <a:sym typeface="Lucida Grande" charset="0"/>
              </a:rPr>
              <a:t>a.s.</a:t>
            </a:r>
            <a:r>
              <a:rPr lang="it-IT" sz="3800" dirty="0">
                <a:solidFill>
                  <a:srgbClr val="006633"/>
                </a:solidFill>
                <a:latin typeface="Times New Roman" charset="0"/>
                <a:sym typeface="Lucida Grande" charset="0"/>
              </a:rPr>
              <a:t> 2019/2020)</a:t>
            </a:r>
          </a:p>
          <a:p>
            <a:pPr algn="just">
              <a:lnSpc>
                <a:spcPct val="50000"/>
              </a:lnSpc>
              <a:spcBef>
                <a:spcPts val="1406"/>
              </a:spcBef>
            </a:pPr>
            <a:endParaRPr lang="it-IT" sz="3800" dirty="0">
              <a:solidFill>
                <a:srgbClr val="006633"/>
              </a:solidFill>
              <a:latin typeface="Times New Roman" charset="0"/>
              <a:sym typeface="Lucida Grande" charset="0"/>
            </a:endParaRPr>
          </a:p>
        </p:txBody>
      </p:sp>
      <p:sp>
        <p:nvSpPr>
          <p:cNvPr id="56331" name="Rectangle 11"/>
          <p:cNvSpPr>
            <a:spLocks/>
          </p:cNvSpPr>
          <p:nvPr/>
        </p:nvSpPr>
        <p:spPr bwMode="auto">
          <a:xfrm>
            <a:off x="369467" y="795859"/>
            <a:ext cx="8405068" cy="60621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endParaRPr lang="en-US" sz="2200">
              <a:latin typeface="Times New Roman" charset="0"/>
              <a:sym typeface="Lucida Grande" charset="0"/>
            </a:endParaRPr>
          </a:p>
          <a:p>
            <a:pPr marL="254487" indent="-254487" algn="just">
              <a:spcBef>
                <a:spcPts val="316"/>
              </a:spcBef>
              <a:buClr>
                <a:schemeClr val="accent1"/>
              </a:buClr>
              <a:buSzPct val="150000"/>
              <a:buFont typeface="Wingdings" charset="0"/>
              <a:buChar char="§"/>
            </a:pPr>
            <a:r>
              <a:rPr lang="en-US" sz="2200">
                <a:latin typeface="Times New Roman" charset="0"/>
                <a:sym typeface="Lucida Grande" charset="0"/>
              </a:rPr>
              <a:t>Competenze di cittadinanza attiva da apprendere a scuola: </a:t>
            </a:r>
            <a:r>
              <a:rPr lang="it-IT" sz="2200">
                <a:latin typeface="Times New Roman" charset="0"/>
              </a:rPr>
              <a:t>«</a:t>
            </a:r>
            <a:r>
              <a:rPr lang="en-US" sz="2200">
                <a:latin typeface="Times New Roman" charset="0"/>
                <a:sym typeface="Lucida Grande" charset="0"/>
              </a:rPr>
              <a:t>Compito della scuola è infatti quello di sviluppare in tutti gli studenti, dalla primaria alle superiori, competenze e quindi comportamenti di “cittadinanza attiva”</a:t>
            </a:r>
            <a:r>
              <a:rPr lang="it-IT" sz="2200">
                <a:latin typeface="Times New Roman" charset="0"/>
              </a:rPr>
              <a:t>»</a:t>
            </a:r>
            <a:endParaRPr lang="en-US" sz="2200">
              <a:latin typeface="Times New Roman" charset="0"/>
              <a:sym typeface="Lucida Grande" charset="0"/>
            </a:endParaRPr>
          </a:p>
          <a:p>
            <a:pPr marL="254487" indent="-254487" algn="just">
              <a:spcBef>
                <a:spcPts val="316"/>
              </a:spcBef>
              <a:buClr>
                <a:schemeClr val="accent1"/>
              </a:buClr>
              <a:buSzPct val="150000"/>
              <a:buFont typeface="Wingdings" charset="0"/>
              <a:buChar char="§"/>
            </a:pPr>
            <a:endParaRPr lang="en-US" sz="2200">
              <a:latin typeface="Times New Roman" charset="0"/>
              <a:sym typeface="Lucida Grande" charset="0"/>
            </a:endParaRPr>
          </a:p>
          <a:p>
            <a:pPr marL="254487" indent="-254487" algn="just">
              <a:spcBef>
                <a:spcPts val="316"/>
              </a:spcBef>
              <a:buClr>
                <a:schemeClr val="accent1"/>
              </a:buClr>
              <a:buSzPct val="150000"/>
              <a:buFont typeface="Wingdings" charset="0"/>
              <a:buChar char="§"/>
            </a:pPr>
            <a:r>
              <a:rPr lang="en-US" sz="2200">
                <a:latin typeface="Times New Roman" charset="0"/>
                <a:sym typeface="Lucida Grande" charset="0"/>
              </a:rPr>
              <a:t>Trasversalità curricolare: </a:t>
            </a:r>
            <a:r>
              <a:rPr lang="it-IT" sz="2200">
                <a:latin typeface="Times New Roman" charset="0"/>
              </a:rPr>
              <a:t>«</a:t>
            </a:r>
            <a:r>
              <a:rPr lang="en-US" sz="2200">
                <a:latin typeface="Times New Roman" charset="0"/>
                <a:sym typeface="Lucida Grande" charset="0"/>
              </a:rPr>
              <a:t>Spetta a tutti gli insegnanti far acquisire gli strumenti della cittadinanza</a:t>
            </a:r>
            <a:r>
              <a:rPr lang="it-IT" sz="2200">
                <a:latin typeface="Times New Roman" charset="0"/>
              </a:rPr>
              <a:t>»</a:t>
            </a:r>
            <a:r>
              <a:rPr lang="en-US" sz="2200">
                <a:latin typeface="Times New Roman" charset="0"/>
                <a:sym typeface="Lucida Grande" charset="0"/>
              </a:rPr>
              <a:t> / </a:t>
            </a:r>
            <a:r>
              <a:rPr lang="it-IT" sz="2200">
                <a:latin typeface="Times New Roman" charset="0"/>
              </a:rPr>
              <a:t>«</a:t>
            </a:r>
            <a:r>
              <a:rPr lang="en-US" sz="2200">
                <a:latin typeface="Times New Roman" charset="0"/>
                <a:sym typeface="Lucida Grande" charset="0"/>
              </a:rPr>
              <a:t>L</a:t>
            </a:r>
            <a:r>
              <a:rPr lang="en-US" sz="2200">
                <a:latin typeface="Times New Roman" charset="0"/>
              </a:rPr>
              <a:t>a responsabilità distribuita tra più docenti per raggiungere l’obiettivo</a:t>
            </a:r>
            <a:r>
              <a:rPr lang="it-IT" sz="2200">
                <a:latin typeface="Times New Roman" charset="0"/>
              </a:rPr>
              <a:t>»</a:t>
            </a:r>
            <a:endParaRPr lang="en-US" sz="2200">
              <a:latin typeface="Times New Roman" charset="0"/>
              <a:sym typeface="Lucida Grande" charset="0"/>
            </a:endParaRPr>
          </a:p>
          <a:p>
            <a:pPr marL="254487" indent="-254487" algn="just">
              <a:spcBef>
                <a:spcPts val="316"/>
              </a:spcBef>
              <a:buClr>
                <a:schemeClr val="accent1"/>
              </a:buClr>
              <a:buSzPct val="150000"/>
              <a:buFont typeface="Wingdings" charset="0"/>
              <a:buChar char="§"/>
            </a:pPr>
            <a:endParaRPr lang="en-US" b="0">
              <a:latin typeface="Lucida Sans" charset="0"/>
              <a:sym typeface="Lucida Grande" charset="0"/>
            </a:endParaRPr>
          </a:p>
          <a:p>
            <a:pPr marL="254487" indent="-254487" algn="just">
              <a:spcBef>
                <a:spcPts val="316"/>
              </a:spcBef>
              <a:buClr>
                <a:schemeClr val="accent1"/>
              </a:buClr>
              <a:buSzPct val="150000"/>
              <a:buFont typeface="Wingdings" charset="0"/>
              <a:buChar char="§"/>
            </a:pPr>
            <a:endParaRPr lang="en-US" b="0">
              <a:latin typeface="Lucida Sans" charset="0"/>
              <a:sym typeface="Lucida Grande" charset="0"/>
            </a:endParaRPr>
          </a:p>
          <a:p>
            <a:pPr marL="254487" indent="-254487" algn="just">
              <a:spcBef>
                <a:spcPts val="316"/>
              </a:spcBef>
              <a:buClr>
                <a:schemeClr val="accent1"/>
              </a:buClr>
              <a:buSzPct val="150000"/>
              <a:buFont typeface="Wingdings" charset="0"/>
              <a:buChar char="§"/>
            </a:pPr>
            <a:endParaRPr lang="en-US" b="0">
              <a:latin typeface="Lucida Sans" charset="0"/>
              <a:sym typeface="Lucida Grande" charset="0"/>
            </a:endParaRPr>
          </a:p>
          <a:p>
            <a:pPr marL="254487" indent="-254487" algn="just">
              <a:spcBef>
                <a:spcPts val="316"/>
              </a:spcBef>
              <a:buClr>
                <a:schemeClr val="accent1"/>
              </a:buClr>
              <a:buSzPct val="150000"/>
              <a:buFont typeface="Wingdings" charset="0"/>
              <a:buChar char="§"/>
            </a:pPr>
            <a:endParaRPr lang="en-US" b="0">
              <a:latin typeface="Lucida Sans" charset="0"/>
              <a:sym typeface="Lucida Grande" charset="0"/>
            </a:endParaRPr>
          </a:p>
        </p:txBody>
      </p:sp>
    </p:spTree>
    <p:extLst>
      <p:ext uri="{BB962C8B-B14F-4D97-AF65-F5344CB8AC3E}">
        <p14:creationId xmlns:p14="http://schemas.microsoft.com/office/powerpoint/2010/main" val="2202515521"/>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4211960" y="-22572"/>
            <a:ext cx="5229200" cy="2443460"/>
            <a:chOff x="866668" y="-585034"/>
            <a:chExt cx="6407334" cy="3013460"/>
          </a:xfrm>
        </p:grpSpPr>
        <p:sp>
          <p:nvSpPr>
            <p:cNvPr id="3" name="Rettangolo arrotondato 2"/>
            <p:cNvSpPr/>
            <p:nvPr/>
          </p:nvSpPr>
          <p:spPr>
            <a:xfrm>
              <a:off x="866668" y="-585034"/>
              <a:ext cx="5392672" cy="3013460"/>
            </a:xfrm>
            <a:prstGeom prst="roundRect">
              <a:avLst/>
            </a:prstGeom>
            <a:solidFill>
              <a:srgbClr val="DA0000"/>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a:lstStyle/>
            <a:p>
              <a:endParaRPr lang="it-IT" dirty="0" smtClean="0"/>
            </a:p>
            <a:p>
              <a:pPr algn="ctr"/>
              <a:r>
                <a:rPr lang="it-IT" sz="4000" b="1" dirty="0" smtClean="0">
                  <a:solidFill>
                    <a:schemeClr val="tx1"/>
                  </a:solidFill>
                </a:rPr>
                <a:t>Progetti presso il </a:t>
              </a:r>
              <a:r>
                <a:rPr lang="it-IT" sz="4000" b="1" dirty="0" err="1" smtClean="0">
                  <a:solidFill>
                    <a:schemeClr val="tx1"/>
                  </a:solidFill>
                </a:rPr>
                <a:t>LabLeGIt</a:t>
              </a:r>
              <a:endParaRPr lang="it-IT" sz="4000" b="1" dirty="0" smtClean="0">
                <a:solidFill>
                  <a:schemeClr val="tx1"/>
                </a:solidFill>
              </a:endParaRPr>
            </a:p>
            <a:p>
              <a:pPr algn="ctr"/>
              <a:r>
                <a:rPr lang="it-IT" sz="4000" b="1" dirty="0" err="1" smtClean="0">
                  <a:solidFill>
                    <a:schemeClr val="tx1"/>
                  </a:solidFill>
                </a:rPr>
                <a:t>unisa</a:t>
              </a:r>
              <a:endParaRPr lang="it-IT" sz="4000" b="1" dirty="0">
                <a:solidFill>
                  <a:schemeClr val="tx1"/>
                </a:solidFill>
              </a:endParaRPr>
            </a:p>
          </p:txBody>
        </p:sp>
        <p:sp>
          <p:nvSpPr>
            <p:cNvPr id="4" name="Rettangolo 3"/>
            <p:cNvSpPr/>
            <p:nvPr/>
          </p:nvSpPr>
          <p:spPr>
            <a:xfrm>
              <a:off x="1043131" y="-352389"/>
              <a:ext cx="6230871" cy="155725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just"/>
              <a:endParaRPr lang="it-IT" sz="1400" dirty="0">
                <a:solidFill>
                  <a:schemeClr val="tx1"/>
                </a:solidFill>
              </a:endParaRPr>
            </a:p>
          </p:txBody>
        </p:sp>
      </p:grpSp>
      <p:grpSp>
        <p:nvGrpSpPr>
          <p:cNvPr id="5" name="Gruppo 4"/>
          <p:cNvGrpSpPr/>
          <p:nvPr/>
        </p:nvGrpSpPr>
        <p:grpSpPr>
          <a:xfrm>
            <a:off x="107504" y="836712"/>
            <a:ext cx="2808312" cy="2520279"/>
            <a:chOff x="200590" y="1930053"/>
            <a:chExt cx="4764404" cy="1274847"/>
          </a:xfrm>
          <a:solidFill>
            <a:schemeClr val="accent2">
              <a:lumMod val="60000"/>
              <a:lumOff val="40000"/>
            </a:schemeClr>
          </a:solidFill>
        </p:grpSpPr>
        <p:sp>
          <p:nvSpPr>
            <p:cNvPr id="6" name="Rettangolo arrotondato 5"/>
            <p:cNvSpPr/>
            <p:nvPr/>
          </p:nvSpPr>
          <p:spPr>
            <a:xfrm>
              <a:off x="200590" y="2002901"/>
              <a:ext cx="4351453" cy="1201999"/>
            </a:xfrm>
            <a:prstGeom prst="roundRect">
              <a:avLst/>
            </a:prstGeom>
            <a:grpFill/>
          </p:spPr>
          <p:style>
            <a:lnRef idx="2">
              <a:schemeClr val="lt1">
                <a:hueOff val="0"/>
                <a:satOff val="0"/>
                <a:lumOff val="0"/>
                <a:alphaOff val="0"/>
              </a:schemeClr>
            </a:lnRef>
            <a:fillRef idx="1">
              <a:scrgbClr r="0" g="0" b="0"/>
            </a:fillRef>
            <a:effectRef idx="0">
              <a:schemeClr val="accent3">
                <a:hueOff val="-16539272"/>
                <a:satOff val="26822"/>
                <a:lumOff val="197"/>
                <a:alphaOff val="0"/>
              </a:schemeClr>
            </a:effectRef>
            <a:fontRef idx="minor">
              <a:schemeClr val="lt1"/>
            </a:fontRef>
          </p:style>
        </p:sp>
        <p:sp>
          <p:nvSpPr>
            <p:cNvPr id="7" name="Rettangolo 6"/>
            <p:cNvSpPr/>
            <p:nvPr/>
          </p:nvSpPr>
          <p:spPr>
            <a:xfrm>
              <a:off x="200590" y="1930053"/>
              <a:ext cx="4764404" cy="121680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endParaRPr lang="de-DE" sz="1400" b="1" dirty="0">
                <a:solidFill>
                  <a:schemeClr val="tx1"/>
                </a:solidFill>
              </a:endParaRPr>
            </a:p>
            <a:p>
              <a:pPr lvl="0" algn="ctr"/>
              <a:r>
                <a:rPr lang="it-IT" sz="3600" b="1" dirty="0" smtClean="0">
                  <a:solidFill>
                    <a:schemeClr val="tx1"/>
                  </a:solidFill>
                </a:rPr>
                <a:t>1. </a:t>
              </a:r>
            </a:p>
            <a:p>
              <a:pPr lvl="0"/>
              <a:r>
                <a:rPr lang="it-IT" sz="3600" b="1" dirty="0" smtClean="0">
                  <a:solidFill>
                    <a:schemeClr val="tx1"/>
                  </a:solidFill>
                </a:rPr>
                <a:t>    LAPIS</a:t>
              </a:r>
            </a:p>
            <a:p>
              <a:pPr lvl="0" algn="ctr"/>
              <a:r>
                <a:rPr lang="it-IT" b="1" dirty="0" smtClean="0">
                  <a:solidFill>
                    <a:schemeClr val="tx1"/>
                  </a:solidFill>
                </a:rPr>
                <a:t>(LABORATORIO PERMANENTE DI ITALIANO SCRITTO)</a:t>
              </a:r>
              <a:endParaRPr lang="it-IT" dirty="0">
                <a:solidFill>
                  <a:schemeClr val="tx1"/>
                </a:solidFill>
              </a:endParaRPr>
            </a:p>
            <a:p>
              <a:pPr lvl="0"/>
              <a:endParaRPr lang="it-IT" sz="2000" dirty="0"/>
            </a:p>
          </p:txBody>
        </p:sp>
      </p:grpSp>
      <p:grpSp>
        <p:nvGrpSpPr>
          <p:cNvPr id="11" name="Gruppo 10"/>
          <p:cNvGrpSpPr/>
          <p:nvPr/>
        </p:nvGrpSpPr>
        <p:grpSpPr>
          <a:xfrm>
            <a:off x="2555776" y="2852936"/>
            <a:ext cx="6426714" cy="1836142"/>
            <a:chOff x="326556" y="3384378"/>
            <a:chExt cx="5638749" cy="1332086"/>
          </a:xfrm>
          <a:solidFill>
            <a:srgbClr val="265826"/>
          </a:solidFill>
        </p:grpSpPr>
        <p:sp>
          <p:nvSpPr>
            <p:cNvPr id="12" name="Rettangolo arrotondato 11"/>
            <p:cNvSpPr/>
            <p:nvPr/>
          </p:nvSpPr>
          <p:spPr>
            <a:xfrm>
              <a:off x="326556" y="3384378"/>
              <a:ext cx="5425853" cy="1332086"/>
            </a:xfrm>
            <a:prstGeom prst="roundRect">
              <a:avLst/>
            </a:prstGeom>
            <a:grpFill/>
          </p:spPr>
          <p:style>
            <a:lnRef idx="2">
              <a:schemeClr val="lt1">
                <a:hueOff val="0"/>
                <a:satOff val="0"/>
                <a:lumOff val="0"/>
                <a:alphaOff val="0"/>
              </a:schemeClr>
            </a:lnRef>
            <a:fillRef idx="1">
              <a:scrgbClr r="0" g="0" b="0"/>
            </a:fillRef>
            <a:effectRef idx="0">
              <a:schemeClr val="accent3">
                <a:hueOff val="-12404454"/>
                <a:satOff val="20116"/>
                <a:lumOff val="148"/>
                <a:alphaOff val="0"/>
              </a:schemeClr>
            </a:effectRef>
            <a:fontRef idx="minor">
              <a:schemeClr val="lt1"/>
            </a:fontRef>
          </p:style>
        </p:sp>
        <p:sp>
          <p:nvSpPr>
            <p:cNvPr id="13" name="Rettangolo 12"/>
            <p:cNvSpPr/>
            <p:nvPr/>
          </p:nvSpPr>
          <p:spPr>
            <a:xfrm>
              <a:off x="705632" y="3384378"/>
              <a:ext cx="5259673" cy="1201531"/>
            </a:xfrm>
            <a:prstGeom prst="rect">
              <a:avLst/>
            </a:prstGeom>
            <a:grpFill/>
            <a:ln>
              <a:solidFill>
                <a:srgbClr val="265826"/>
              </a:solidFill>
            </a:ln>
          </p:spPr>
          <p:style>
            <a:lnRef idx="0">
              <a:scrgbClr r="0" g="0" b="0"/>
            </a:lnRef>
            <a:fillRef idx="0">
              <a:scrgbClr r="0" g="0" b="0"/>
            </a:fillRef>
            <a:effectRef idx="0">
              <a:scrgbClr r="0" g="0" b="0"/>
            </a:effectRef>
            <a:fontRef idx="minor">
              <a:schemeClr val="lt1"/>
            </a:fontRef>
          </p:style>
          <p:txBody>
            <a:bodyPr spcFirstLastPara="0" vert="horz" wrap="square" lIns="190500" tIns="190500" rIns="190500" bIns="190500" numCol="1" spcCol="1270" anchor="ctr" anchorCtr="0">
              <a:noAutofit/>
            </a:bodyPr>
            <a:lstStyle/>
            <a:p>
              <a:pPr lvl="0"/>
              <a:endParaRPr lang="it-IT" sz="2400" b="1" dirty="0" smtClean="0">
                <a:solidFill>
                  <a:schemeClr val="tx1"/>
                </a:solidFill>
              </a:endParaRPr>
            </a:p>
            <a:p>
              <a:pPr lvl="0" algn="ctr"/>
              <a:r>
                <a:rPr lang="it-IT" sz="3600" b="1" dirty="0" smtClean="0">
                  <a:solidFill>
                    <a:schemeClr val="tx1"/>
                  </a:solidFill>
                </a:rPr>
                <a:t>2.</a:t>
              </a:r>
            </a:p>
            <a:p>
              <a:pPr lvl="0" algn="ctr"/>
              <a:r>
                <a:rPr lang="it-IT" sz="3600" b="1" dirty="0" smtClean="0">
                  <a:solidFill>
                    <a:schemeClr val="tx1"/>
                  </a:solidFill>
                </a:rPr>
                <a:t>CORTIBUS</a:t>
              </a:r>
            </a:p>
            <a:p>
              <a:pPr lvl="0" algn="ctr"/>
              <a:r>
                <a:rPr lang="it-IT" b="1" dirty="0" smtClean="0">
                  <a:solidFill>
                    <a:schemeClr val="tx1"/>
                  </a:solidFill>
                </a:rPr>
                <a:t>(CORPUS DI TESTI ITALIANI DELL’USO BUROCRATICO)</a:t>
              </a:r>
              <a:endParaRPr lang="it-IT" b="1" dirty="0">
                <a:solidFill>
                  <a:schemeClr val="tx1"/>
                </a:solidFill>
              </a:endParaRPr>
            </a:p>
            <a:p>
              <a:pPr algn="just"/>
              <a:endParaRPr lang="it-IT" sz="1400" dirty="0">
                <a:solidFill>
                  <a:schemeClr val="tx1"/>
                </a:solidFill>
              </a:endParaRPr>
            </a:p>
            <a:p>
              <a:pPr lvl="0"/>
              <a:endParaRPr lang="it-IT" sz="1400" dirty="0">
                <a:solidFill>
                  <a:schemeClr val="tx1"/>
                </a:solidFill>
              </a:endParaRPr>
            </a:p>
          </p:txBody>
        </p:sp>
      </p:grpSp>
      <p:sp>
        <p:nvSpPr>
          <p:cNvPr id="15" name="Rettangolo arrotondato 14"/>
          <p:cNvSpPr/>
          <p:nvPr/>
        </p:nvSpPr>
        <p:spPr>
          <a:xfrm>
            <a:off x="1259632" y="4725144"/>
            <a:ext cx="6858000" cy="2132856"/>
          </a:xfrm>
          <a:prstGeom prst="roundRect">
            <a:avLst/>
          </a:prstGeom>
          <a:solidFill>
            <a:schemeClr val="bg1">
              <a:lumMod val="75000"/>
            </a:schemeClr>
          </a:solidFill>
        </p:spPr>
        <p:style>
          <a:lnRef idx="2">
            <a:schemeClr val="lt1">
              <a:hueOff val="0"/>
              <a:satOff val="0"/>
              <a:lumOff val="0"/>
              <a:alphaOff val="0"/>
            </a:schemeClr>
          </a:lnRef>
          <a:fillRef idx="1">
            <a:scrgbClr r="0" g="0" b="0"/>
          </a:fillRef>
          <a:effectRef idx="0">
            <a:schemeClr val="accent3">
              <a:hueOff val="-8269636"/>
              <a:satOff val="13411"/>
              <a:lumOff val="98"/>
              <a:alphaOff val="0"/>
            </a:schemeClr>
          </a:effectRef>
          <a:fontRef idx="minor">
            <a:schemeClr val="lt1"/>
          </a:fontRef>
        </p:style>
        <p:txBody>
          <a:bodyPr/>
          <a:lstStyle/>
          <a:p>
            <a:pPr algn="ctr"/>
            <a:r>
              <a:rPr lang="it-IT" sz="3600" b="1" dirty="0" smtClean="0">
                <a:solidFill>
                  <a:schemeClr val="tx1"/>
                </a:solidFill>
              </a:rPr>
              <a:t>3.</a:t>
            </a:r>
          </a:p>
          <a:p>
            <a:pPr algn="ctr"/>
            <a:r>
              <a:rPr lang="it-IT" sz="3600" b="1" dirty="0" smtClean="0">
                <a:solidFill>
                  <a:schemeClr val="tx1"/>
                </a:solidFill>
              </a:rPr>
              <a:t> ITACA</a:t>
            </a:r>
          </a:p>
          <a:p>
            <a:pPr algn="ctr"/>
            <a:r>
              <a:rPr lang="it-IT" b="1" dirty="0">
                <a:solidFill>
                  <a:schemeClr val="tx1"/>
                </a:solidFill>
                <a:latin typeface="Times New Roman" charset="0"/>
                <a:sym typeface="Lucida Sans" charset="0"/>
              </a:rPr>
              <a:t>(</a:t>
            </a:r>
            <a:r>
              <a:rPr lang="it-IT" b="1" dirty="0" smtClean="0">
                <a:solidFill>
                  <a:schemeClr val="tx1"/>
                </a:solidFill>
                <a:latin typeface="Times New Roman" charset="0"/>
                <a:sym typeface="Lucida Sans" charset="0"/>
              </a:rPr>
              <a:t>INSEGNAMENTO E TESTI AMMINISTRATIVI PER UNA CITTADINANZA) </a:t>
            </a:r>
            <a:endParaRPr lang="it-IT" b="1" i="1" dirty="0">
              <a:solidFill>
                <a:schemeClr val="tx1"/>
              </a:solidFill>
            </a:endParaRPr>
          </a:p>
        </p:txBody>
      </p:sp>
    </p:spTree>
    <p:extLst>
      <p:ext uri="{BB962C8B-B14F-4D97-AF65-F5344CB8AC3E}">
        <p14:creationId xmlns:p14="http://schemas.microsoft.com/office/powerpoint/2010/main" val="10592031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6632"/>
            <a:ext cx="8229600" cy="6480720"/>
          </a:xfrm>
        </p:spPr>
        <p:txBody>
          <a:bodyPr/>
          <a:lstStyle/>
          <a:p>
            <a:pPr marL="0" indent="0" algn="ctr">
              <a:buNone/>
            </a:pPr>
            <a:r>
              <a:rPr lang="it-IT" dirty="0" smtClean="0">
                <a:solidFill>
                  <a:srgbClr val="3366FF"/>
                </a:solidFill>
              </a:rPr>
              <a:t>Piero Fiorelli 2011:</a:t>
            </a:r>
          </a:p>
          <a:p>
            <a:pPr marL="0" indent="0" algn="just">
              <a:buNone/>
            </a:pPr>
            <a:r>
              <a:rPr lang="it-IT" sz="2400" dirty="0" smtClean="0"/>
              <a:t>Le </a:t>
            </a:r>
            <a:r>
              <a:rPr lang="it-IT" sz="2400" dirty="0"/>
              <a:t>pagine dell’</a:t>
            </a:r>
            <a:r>
              <a:rPr lang="it-IT" sz="2400" dirty="0" err="1"/>
              <a:t>ufficialita</a:t>
            </a:r>
            <a:r>
              <a:rPr lang="it-IT" sz="2400" dirty="0"/>
              <a:t>̀ di oggi sono fitte di sigle che nessuno spiega, di rimandi secchi ad altri testi che non si sa dove siano, di mozziconi di </a:t>
            </a:r>
            <a:r>
              <a:rPr lang="it-IT" sz="2400" dirty="0" smtClean="0"/>
              <a:t>parole </a:t>
            </a:r>
            <a:r>
              <a:rPr lang="it-IT" sz="2400" dirty="0"/>
              <a:t>inglesi che forse non sono conosciute neppure in Inghilterra, di numeri allineati in file e in colonne di cui si vorrebbe conoscere il senso, di termini esoterici delle tecniche e delle scienze messi lì per umiliare il lettore non </a:t>
            </a:r>
            <a:r>
              <a:rPr lang="it-IT" sz="2400" dirty="0" smtClean="0"/>
              <a:t>specialista</a:t>
            </a:r>
            <a:r>
              <a:rPr lang="it-IT" sz="2400" dirty="0"/>
              <a:t>. Lo scopo di non far capire nulla a chi </a:t>
            </a:r>
            <a:r>
              <a:rPr lang="it-IT" sz="2400" dirty="0" err="1"/>
              <a:t>lègge</a:t>
            </a:r>
            <a:r>
              <a:rPr lang="it-IT" sz="2400" dirty="0"/>
              <a:t> è ottenuto costruendo periodi di conveniente (per chi li scrive) </a:t>
            </a:r>
            <a:r>
              <a:rPr lang="it-IT" sz="2400" dirty="0" smtClean="0"/>
              <a:t>lunghezza [</a:t>
            </a:r>
            <a:r>
              <a:rPr lang="it-IT" sz="2400" dirty="0"/>
              <a:t>...] </a:t>
            </a:r>
          </a:p>
          <a:p>
            <a:pPr marL="0" indent="0" algn="just">
              <a:buNone/>
            </a:pPr>
            <a:r>
              <a:rPr lang="it-IT" sz="2400" dirty="0"/>
              <a:t>La lingua ufficiale dei nostri antichi era il latino, ma la comunicazione al pubblico era affidata all’onesta voce d’un banditore che riversava i testi nella lingua degli ascoltatori e si faceva capire. Lo scopo dell’</a:t>
            </a:r>
            <a:r>
              <a:rPr lang="it-IT" sz="2400" dirty="0" err="1"/>
              <a:t>ufficialita</a:t>
            </a:r>
            <a:r>
              <a:rPr lang="it-IT" sz="2400" dirty="0"/>
              <a:t>̀ non era l’affermazione d’un potere politico o finanziario che fosse, ma il </a:t>
            </a:r>
            <a:r>
              <a:rPr lang="it-IT" sz="2400" dirty="0" smtClean="0"/>
              <a:t>colloquio </a:t>
            </a:r>
            <a:r>
              <a:rPr lang="it-IT" sz="2400" dirty="0"/>
              <a:t>coi cittadini. </a:t>
            </a:r>
          </a:p>
          <a:p>
            <a:endParaRPr lang="it-IT" dirty="0"/>
          </a:p>
        </p:txBody>
      </p:sp>
    </p:spTree>
    <p:extLst>
      <p:ext uri="{BB962C8B-B14F-4D97-AF65-F5344CB8AC3E}">
        <p14:creationId xmlns:p14="http://schemas.microsoft.com/office/powerpoint/2010/main" val="27769675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9" name="Rectangle 19"/>
          <p:cNvSpPr>
            <a:spLocks noGrp="1" noChangeArrowheads="1"/>
          </p:cNvSpPr>
          <p:nvPr>
            <p:ph type="ctrTitle"/>
          </p:nvPr>
        </p:nvSpPr>
        <p:spPr>
          <a:xfrm>
            <a:off x="327416" y="692696"/>
            <a:ext cx="8821768" cy="6165304"/>
          </a:xfrm>
        </p:spPr>
        <p:style>
          <a:lnRef idx="0">
            <a:schemeClr val="accent1"/>
          </a:lnRef>
          <a:fillRef idx="3">
            <a:schemeClr val="accent1"/>
          </a:fillRef>
          <a:effectRef idx="3">
            <a:schemeClr val="accent1"/>
          </a:effectRef>
          <a:fontRef idx="minor">
            <a:schemeClr val="lt1"/>
          </a:fontRef>
        </p:style>
        <p:txBody>
          <a:bodyPr/>
          <a:lstStyle/>
          <a:p>
            <a:r>
              <a:rPr lang="it-IT" sz="2400" b="1" dirty="0"/>
              <a:t> </a:t>
            </a:r>
            <a:r>
              <a:rPr lang="it-IT" sz="2400" dirty="0"/>
              <a:t/>
            </a:r>
            <a:br>
              <a:rPr lang="it-IT" sz="2400" dirty="0"/>
            </a:br>
            <a:endParaRPr lang="it-IT" sz="2400" dirty="0">
              <a:solidFill>
                <a:schemeClr val="tx1"/>
              </a:solidFill>
            </a:endParaRPr>
          </a:p>
        </p:txBody>
      </p:sp>
      <p:pic>
        <p:nvPicPr>
          <p:cNvPr id="2" name="Immagine 1" descr="14721463_858286730973255_408739566774086041_n.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67544" y="-171400"/>
            <a:ext cx="5101555" cy="6858000"/>
          </a:xfrm>
          <a:prstGeom prst="rect">
            <a:avLst/>
          </a:prstGeom>
        </p:spPr>
      </p:pic>
    </p:spTree>
    <p:extLst>
      <p:ext uri="{BB962C8B-B14F-4D97-AF65-F5344CB8AC3E}">
        <p14:creationId xmlns:p14="http://schemas.microsoft.com/office/powerpoint/2010/main" val="16958051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9" name="Rectangle 19"/>
          <p:cNvSpPr>
            <a:spLocks noGrp="1" noChangeArrowheads="1"/>
          </p:cNvSpPr>
          <p:nvPr>
            <p:ph type="ctrTitle"/>
          </p:nvPr>
        </p:nvSpPr>
        <p:spPr>
          <a:xfrm>
            <a:off x="0" y="404664"/>
            <a:ext cx="8821768" cy="6165304"/>
          </a:xfrm>
        </p:spPr>
        <p:style>
          <a:lnRef idx="0">
            <a:schemeClr val="accent1"/>
          </a:lnRef>
          <a:fillRef idx="3">
            <a:schemeClr val="accent1"/>
          </a:fillRef>
          <a:effectRef idx="3">
            <a:schemeClr val="accent1"/>
          </a:effectRef>
          <a:fontRef idx="minor">
            <a:schemeClr val="lt1"/>
          </a:fontRef>
        </p:style>
        <p:txBody>
          <a:bodyPr/>
          <a:lstStyle/>
          <a:p>
            <a:r>
              <a:rPr lang="it-IT" sz="3600" dirty="0" smtClean="0">
                <a:solidFill>
                  <a:schemeClr val="tx1"/>
                </a:solidFill>
              </a:rPr>
              <a:t>“Se </a:t>
            </a:r>
            <a:r>
              <a:rPr lang="it-IT" sz="3600" dirty="0">
                <a:solidFill>
                  <a:schemeClr val="tx1"/>
                </a:solidFill>
              </a:rPr>
              <a:t>io fossi da tanto da poter dar consigli ai signori impiegati, io direi loro di avvezzarsi ad uno stile </a:t>
            </a:r>
            <a:r>
              <a:rPr lang="it-IT" sz="3600" i="1" dirty="0">
                <a:solidFill>
                  <a:schemeClr val="tx1"/>
                </a:solidFill>
              </a:rPr>
              <a:t>positivo, chiaro e conciso</a:t>
            </a:r>
            <a:r>
              <a:rPr lang="it-IT" sz="3600" dirty="0">
                <a:solidFill>
                  <a:schemeClr val="tx1"/>
                </a:solidFill>
              </a:rPr>
              <a:t>, per quanto può esserlo, senza nuocere all’intelligenza</a:t>
            </a:r>
            <a:r>
              <a:rPr lang="it-IT" sz="3200" dirty="0" smtClean="0">
                <a:solidFill>
                  <a:schemeClr val="tx1"/>
                </a:solidFill>
              </a:rPr>
              <a:t>.”</a:t>
            </a:r>
            <a:endParaRPr lang="it-IT" sz="3200" dirty="0">
              <a:solidFill>
                <a:schemeClr val="tx1"/>
              </a:solidFill>
            </a:endParaRPr>
          </a:p>
        </p:txBody>
      </p:sp>
    </p:spTree>
    <p:extLst>
      <p:ext uri="{BB962C8B-B14F-4D97-AF65-F5344CB8AC3E}">
        <p14:creationId xmlns:p14="http://schemas.microsoft.com/office/powerpoint/2010/main" val="33016725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0" y="0"/>
            <a:ext cx="9144000" cy="11508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just">
              <a:lnSpc>
                <a:spcPct val="50000"/>
              </a:lnSpc>
              <a:spcBef>
                <a:spcPts val="1406"/>
              </a:spcBef>
            </a:pPr>
            <a:endParaRPr lang="it-IT" sz="3800" dirty="0">
              <a:solidFill>
                <a:srgbClr val="006633"/>
              </a:solidFill>
              <a:latin typeface="Lucida Grande" charset="0"/>
              <a:sym typeface="Lucida Grande" charset="0"/>
            </a:endParaRPr>
          </a:p>
          <a:p>
            <a:pPr algn="just">
              <a:lnSpc>
                <a:spcPct val="50000"/>
              </a:lnSpc>
              <a:spcBef>
                <a:spcPts val="1406"/>
              </a:spcBef>
            </a:pPr>
            <a:endParaRPr lang="it-IT" sz="3800" dirty="0">
              <a:solidFill>
                <a:srgbClr val="006633"/>
              </a:solidFill>
              <a:latin typeface="Lucida Grande" charset="0"/>
              <a:sym typeface="Lucida Grande" charset="0"/>
            </a:endParaRPr>
          </a:p>
          <a:p>
            <a:pPr algn="ctr">
              <a:lnSpc>
                <a:spcPct val="50000"/>
              </a:lnSpc>
              <a:spcBef>
                <a:spcPts val="1406"/>
              </a:spcBef>
            </a:pPr>
            <a:r>
              <a:rPr lang="it-IT" sz="3800" dirty="0">
                <a:solidFill>
                  <a:srgbClr val="006633"/>
                </a:solidFill>
                <a:latin typeface="Times New Roman" charset="0"/>
                <a:sym typeface="Lucida Grande" charset="0"/>
              </a:rPr>
              <a:t>	</a:t>
            </a:r>
            <a:r>
              <a:rPr lang="it-IT" sz="3800" dirty="0">
                <a:solidFill>
                  <a:srgbClr val="3366FF"/>
                </a:solidFill>
                <a:latin typeface="Times New Roman" charset="0"/>
                <a:sym typeface="Lucida Grande" charset="0"/>
              </a:rPr>
              <a:t>Tappe di una </a:t>
            </a:r>
            <a:r>
              <a:rPr lang="it-IT" sz="3800" dirty="0">
                <a:solidFill>
                  <a:srgbClr val="3366FF"/>
                </a:solidFill>
                <a:latin typeface="Times New Roman" charset="0"/>
              </a:rPr>
              <a:t>«</a:t>
            </a:r>
            <a:r>
              <a:rPr lang="it-IT" sz="3800" dirty="0">
                <a:solidFill>
                  <a:srgbClr val="3366FF"/>
                </a:solidFill>
                <a:latin typeface="Times New Roman" charset="0"/>
                <a:sym typeface="Lucida Grande" charset="0"/>
              </a:rPr>
              <a:t>semplificazione 	</a:t>
            </a:r>
          </a:p>
          <a:p>
            <a:pPr algn="ctr">
              <a:lnSpc>
                <a:spcPct val="50000"/>
              </a:lnSpc>
              <a:spcBef>
                <a:spcPts val="1406"/>
              </a:spcBef>
            </a:pPr>
            <a:r>
              <a:rPr lang="it-IT" sz="3800" dirty="0">
                <a:solidFill>
                  <a:srgbClr val="3366FF"/>
                </a:solidFill>
                <a:latin typeface="Times New Roman" charset="0"/>
                <a:sym typeface="Lucida Grande" charset="0"/>
              </a:rPr>
              <a:t>	(mancata)</a:t>
            </a:r>
            <a:r>
              <a:rPr lang="it-IT" sz="3800" dirty="0">
                <a:solidFill>
                  <a:srgbClr val="3366FF"/>
                </a:solidFill>
                <a:latin typeface="Times New Roman" charset="0"/>
              </a:rPr>
              <a:t>»</a:t>
            </a:r>
            <a:endParaRPr lang="it-IT" sz="3800" dirty="0">
              <a:solidFill>
                <a:srgbClr val="3366FF"/>
              </a:solidFill>
              <a:latin typeface="Times New Roman" charset="0"/>
              <a:sym typeface="Lucida Grande" charset="0"/>
            </a:endParaRPr>
          </a:p>
          <a:p>
            <a:pPr algn="just">
              <a:lnSpc>
                <a:spcPct val="50000"/>
              </a:lnSpc>
              <a:spcBef>
                <a:spcPts val="1406"/>
              </a:spcBef>
            </a:pPr>
            <a:endParaRPr lang="it-IT" sz="3800" dirty="0">
              <a:solidFill>
                <a:srgbClr val="006633"/>
              </a:solidFill>
              <a:latin typeface="Lucida Grande" charset="0"/>
              <a:sym typeface="Lucida Grande" charset="0"/>
            </a:endParaRPr>
          </a:p>
        </p:txBody>
      </p:sp>
      <p:sp>
        <p:nvSpPr>
          <p:cNvPr id="56331" name="Rectangle 11"/>
          <p:cNvSpPr>
            <a:spLocks/>
          </p:cNvSpPr>
          <p:nvPr/>
        </p:nvSpPr>
        <p:spPr bwMode="auto">
          <a:xfrm>
            <a:off x="369466" y="1252389"/>
            <a:ext cx="8253264" cy="55185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endParaRPr lang="it-IT" i="1" dirty="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i="1" dirty="0">
                <a:latin typeface="Times New Roman" charset="0"/>
                <a:sym typeface="Lucida Sans" charset="0"/>
              </a:rPr>
              <a:t>Codice di stile delle comunicazioni scritte ad uso delle amministrazioni pubbliche </a:t>
            </a:r>
            <a:r>
              <a:rPr lang="it-IT" sz="2200" dirty="0">
                <a:latin typeface="Times New Roman" charset="0"/>
                <a:sym typeface="Lucida Sans" charset="0"/>
              </a:rPr>
              <a:t>(1993) da parte dell’allora Ministro per la Funzione Pubblica Sabino </a:t>
            </a:r>
            <a:r>
              <a:rPr lang="it-IT" sz="2200" dirty="0" err="1">
                <a:latin typeface="Times New Roman" charset="0"/>
                <a:sym typeface="Lucida Sans" charset="0"/>
              </a:rPr>
              <a:t>Cassese</a:t>
            </a:r>
            <a:endParaRPr lang="it-IT" sz="220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sz="2200" i="1" dirty="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i="1" dirty="0">
                <a:latin typeface="Times New Roman" charset="0"/>
                <a:sym typeface="Lucida Sans" charset="0"/>
              </a:rPr>
              <a:t>Manuale di stile. Strumenti per semplificare il linguaggio delle amministrazioni pubbliche </a:t>
            </a:r>
            <a:r>
              <a:rPr lang="it-IT" sz="2200" dirty="0">
                <a:latin typeface="Times New Roman" charset="0"/>
                <a:sym typeface="Lucida Sans" charset="0"/>
              </a:rPr>
              <a:t>(1997) a cura di Alfredo </a:t>
            </a:r>
            <a:r>
              <a:rPr lang="it-IT" sz="2200" dirty="0" err="1">
                <a:latin typeface="Times New Roman" charset="0"/>
                <a:sym typeface="Lucida Sans" charset="0"/>
              </a:rPr>
              <a:t>Fioritto</a:t>
            </a:r>
            <a:endParaRPr lang="it-IT" sz="220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sz="2200" i="1" dirty="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i="1" dirty="0">
                <a:latin typeface="Times New Roman" charset="0"/>
                <a:sym typeface="Lucida Sans" charset="0"/>
              </a:rPr>
              <a:t>Comma 4 dell’art. 11</a:t>
            </a:r>
            <a:r>
              <a:rPr lang="it-IT" sz="2200" dirty="0">
                <a:latin typeface="Times New Roman" charset="0"/>
                <a:sym typeface="Lucida Sans" charset="0"/>
              </a:rPr>
              <a:t> (</a:t>
            </a:r>
            <a:r>
              <a:rPr lang="it-IT" sz="2200" i="1" dirty="0">
                <a:latin typeface="Times New Roman" charset="0"/>
                <a:sym typeface="Lucida Sans" charset="0"/>
              </a:rPr>
              <a:t>Rapporti con il pubblico</a:t>
            </a:r>
            <a:r>
              <a:rPr lang="it-IT" sz="2200" dirty="0">
                <a:latin typeface="Times New Roman" charset="0"/>
                <a:sym typeface="Lucida Sans" charset="0"/>
              </a:rPr>
              <a:t>) del </a:t>
            </a:r>
            <a:r>
              <a:rPr lang="it-IT" sz="2200" i="1" dirty="0">
                <a:latin typeface="Times New Roman" charset="0"/>
                <a:sym typeface="Lucida Sans" charset="0"/>
              </a:rPr>
              <a:t>Codice di comportamento dei dipendenti delle pubbliche amministrazioni </a:t>
            </a:r>
            <a:r>
              <a:rPr lang="it-IT" sz="2200" dirty="0">
                <a:latin typeface="Times New Roman" charset="0"/>
                <a:sym typeface="Lucida Sans" charset="0"/>
              </a:rPr>
              <a:t>(2001) emanato dall’allora Ministro per la Funzione Pubblica Franco Bassanini: </a:t>
            </a:r>
            <a:r>
              <a:rPr lang="it-IT" sz="2200" dirty="0">
                <a:latin typeface="Times New Roman" charset="0"/>
              </a:rPr>
              <a:t>«Nella redazione dei testi scritti e in tutte le altre comunicazioni il dipendente adotta un linguaggio chiaro e comprensibile»</a:t>
            </a:r>
            <a:endParaRPr lang="it-IT" sz="220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dirty="0">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dirty="0">
              <a:latin typeface="Times New Roman" charset="0"/>
              <a:sym typeface="Lucida Sans" charset="0"/>
            </a:endParaRPr>
          </a:p>
          <a:p>
            <a:pPr marL="254487" indent="-254487" algn="ctr"/>
            <a:endParaRPr lang="en-US" b="0" dirty="0">
              <a:latin typeface="Lucida Sans" charset="0"/>
              <a:sym typeface="Lucida Grande" charset="0"/>
            </a:endParaRPr>
          </a:p>
        </p:txBody>
      </p:sp>
    </p:spTree>
    <p:extLst>
      <p:ext uri="{BB962C8B-B14F-4D97-AF65-F5344CB8AC3E}">
        <p14:creationId xmlns:p14="http://schemas.microsoft.com/office/powerpoint/2010/main" val="253680720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2"/>
          <p:cNvSpPr>
            <a:spLocks noGrp="1"/>
          </p:cNvSpPr>
          <p:nvPr>
            <p:ph type="ftr" sz="quarter" idx="11"/>
          </p:nvPr>
        </p:nvSpPr>
        <p:spPr/>
        <p:txBody>
          <a:bodyPr/>
          <a:lstStyle>
            <a:lvl1pPr defTabSz="914145">
              <a:defRPr sz="2000" b="1">
                <a:solidFill>
                  <a:schemeClr val="tx1"/>
                </a:solidFill>
                <a:latin typeface="45 Helvetica Light" charset="0"/>
                <a:ea typeface="ヒラギノ角ゴ Pro W3" charset="0"/>
                <a:cs typeface="ヒラギノ角ゴ Pro W3" charset="0"/>
                <a:sym typeface="45 Helvetica Light" charset="0"/>
              </a:defRPr>
            </a:lvl1pPr>
            <a:lvl2pPr marL="522368" indent="-200911" defTabSz="914145">
              <a:defRPr sz="2000" b="1">
                <a:solidFill>
                  <a:schemeClr val="tx1"/>
                </a:solidFill>
                <a:latin typeface="45 Helvetica Light" charset="0"/>
                <a:ea typeface="ヒラギノ角ゴ Pro W3" charset="0"/>
                <a:cs typeface="ヒラギノ角ゴ Pro W3" charset="0"/>
                <a:sym typeface="45 Helvetica Light" charset="0"/>
              </a:defRPr>
            </a:lvl2pPr>
            <a:lvl3pPr marL="803643" indent="-160729" defTabSz="914145">
              <a:defRPr sz="2000" b="1">
                <a:solidFill>
                  <a:schemeClr val="tx1"/>
                </a:solidFill>
                <a:latin typeface="45 Helvetica Light" charset="0"/>
                <a:ea typeface="ヒラギノ角ゴ Pro W3" charset="0"/>
                <a:cs typeface="ヒラギノ角ゴ Pro W3" charset="0"/>
                <a:sym typeface="45 Helvetica Light" charset="0"/>
              </a:defRPr>
            </a:lvl3pPr>
            <a:lvl4pPr marL="1125101" indent="-160729" defTabSz="914145">
              <a:defRPr sz="2000" b="1">
                <a:solidFill>
                  <a:schemeClr val="tx1"/>
                </a:solidFill>
                <a:latin typeface="45 Helvetica Light" charset="0"/>
                <a:ea typeface="ヒラギノ角ゴ Pro W3" charset="0"/>
                <a:cs typeface="ヒラギノ角ゴ Pro W3" charset="0"/>
                <a:sym typeface="45 Helvetica Light" charset="0"/>
              </a:defRPr>
            </a:lvl4pPr>
            <a:lvl5pPr marL="1446558" indent="-160729" defTabSz="914145">
              <a:defRPr sz="2000" b="1">
                <a:solidFill>
                  <a:schemeClr val="tx1"/>
                </a:solidFill>
                <a:latin typeface="45 Helvetica Light" charset="0"/>
                <a:ea typeface="ヒラギノ角ゴ Pro W3" charset="0"/>
                <a:cs typeface="ヒラギノ角ゴ Pro W3" charset="0"/>
                <a:sym typeface="45 Helvetica Light" charset="0"/>
              </a:defRPr>
            </a:lvl5pPr>
            <a:lvl6pPr marL="1768015"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6pPr>
            <a:lvl7pPr marL="2089473"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7pPr>
            <a:lvl8pPr marL="2410930"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8pPr>
            <a:lvl9pPr marL="2732387" indent="-160729" defTabSz="914145" eaLnBrk="0" fontAlgn="base" hangingPunct="0">
              <a:spcBef>
                <a:spcPct val="0"/>
              </a:spcBef>
              <a:spcAft>
                <a:spcPct val="0"/>
              </a:spcAft>
              <a:defRPr sz="2000" b="1">
                <a:solidFill>
                  <a:schemeClr val="tx1"/>
                </a:solidFill>
                <a:latin typeface="45 Helvetica Light" charset="0"/>
                <a:ea typeface="ヒラギノ角ゴ Pro W3" charset="0"/>
                <a:cs typeface="ヒラギノ角ゴ Pro W3" charset="0"/>
                <a:sym typeface="45 Helvetica Light" charset="0"/>
              </a:defRPr>
            </a:lvl9pPr>
          </a:lstStyle>
          <a:p>
            <a:r>
              <a:rPr lang="en-US" sz="1700" b="0">
                <a:latin typeface="Garamond" charset="0"/>
              </a:rPr>
              <a:t>Università degli Studi di Salerno</a:t>
            </a:r>
            <a:endParaRPr lang="it-IT" sz="1700" b="0">
              <a:latin typeface="Garamond" charset="0"/>
            </a:endParaRPr>
          </a:p>
        </p:txBody>
      </p:sp>
      <p:sp>
        <p:nvSpPr>
          <p:cNvPr id="56330" name="Rectangle 10"/>
          <p:cNvSpPr>
            <a:spLocks/>
          </p:cNvSpPr>
          <p:nvPr/>
        </p:nvSpPr>
        <p:spPr bwMode="auto">
          <a:xfrm>
            <a:off x="0" y="0"/>
            <a:ext cx="9144000" cy="1049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0" bIns="0" anchor="ctr"/>
          <a:lstStyle/>
          <a:p>
            <a:pPr algn="just">
              <a:lnSpc>
                <a:spcPct val="50000"/>
              </a:lnSpc>
              <a:spcBef>
                <a:spcPts val="1406"/>
              </a:spcBef>
            </a:pPr>
            <a:endParaRPr lang="it-IT" sz="3800" dirty="0">
              <a:solidFill>
                <a:srgbClr val="006633"/>
              </a:solidFill>
              <a:latin typeface="Lucida Grande" charset="0"/>
              <a:sym typeface="Lucida Grande" charset="0"/>
            </a:endParaRPr>
          </a:p>
          <a:p>
            <a:pPr algn="just">
              <a:lnSpc>
                <a:spcPct val="50000"/>
              </a:lnSpc>
              <a:spcBef>
                <a:spcPts val="1406"/>
              </a:spcBef>
            </a:pPr>
            <a:endParaRPr lang="it-IT" sz="3800" dirty="0">
              <a:solidFill>
                <a:srgbClr val="006633"/>
              </a:solidFill>
              <a:latin typeface="Lucida Grande" charset="0"/>
              <a:sym typeface="Lucida Grande" charset="0"/>
            </a:endParaRPr>
          </a:p>
          <a:p>
            <a:pPr algn="ctr">
              <a:lnSpc>
                <a:spcPct val="50000"/>
              </a:lnSpc>
              <a:spcBef>
                <a:spcPts val="1406"/>
              </a:spcBef>
            </a:pPr>
            <a:r>
              <a:rPr lang="it-IT" sz="3800" dirty="0">
                <a:solidFill>
                  <a:srgbClr val="006633"/>
                </a:solidFill>
                <a:latin typeface="Times New Roman" charset="0"/>
                <a:sym typeface="Lucida Grande" charset="0"/>
              </a:rPr>
              <a:t>	</a:t>
            </a:r>
            <a:r>
              <a:rPr lang="it-IT" sz="3800" dirty="0">
                <a:solidFill>
                  <a:srgbClr val="3366FF"/>
                </a:solidFill>
                <a:latin typeface="Times New Roman" charset="0"/>
                <a:sym typeface="Lucida Grande" charset="0"/>
              </a:rPr>
              <a:t>Tappe di una </a:t>
            </a:r>
            <a:r>
              <a:rPr lang="it-IT" sz="3800" dirty="0">
                <a:solidFill>
                  <a:srgbClr val="3366FF"/>
                </a:solidFill>
                <a:latin typeface="Times New Roman" charset="0"/>
              </a:rPr>
              <a:t>«</a:t>
            </a:r>
            <a:r>
              <a:rPr lang="it-IT" sz="3800" dirty="0">
                <a:solidFill>
                  <a:srgbClr val="3366FF"/>
                </a:solidFill>
                <a:latin typeface="Times New Roman" charset="0"/>
                <a:sym typeface="Lucida Grande" charset="0"/>
              </a:rPr>
              <a:t>semplificazione 	</a:t>
            </a:r>
          </a:p>
          <a:p>
            <a:pPr algn="ctr">
              <a:lnSpc>
                <a:spcPct val="50000"/>
              </a:lnSpc>
              <a:spcBef>
                <a:spcPts val="1406"/>
              </a:spcBef>
            </a:pPr>
            <a:r>
              <a:rPr lang="it-IT" sz="3800" dirty="0">
                <a:solidFill>
                  <a:srgbClr val="3366FF"/>
                </a:solidFill>
                <a:latin typeface="Times New Roman" charset="0"/>
                <a:sym typeface="Lucida Grande" charset="0"/>
              </a:rPr>
              <a:t>	(mancata)</a:t>
            </a:r>
            <a:r>
              <a:rPr lang="it-IT" sz="3800" dirty="0">
                <a:solidFill>
                  <a:srgbClr val="3366FF"/>
                </a:solidFill>
                <a:latin typeface="Times New Roman" charset="0"/>
              </a:rPr>
              <a:t>»</a:t>
            </a:r>
            <a:r>
              <a:rPr lang="it-IT" sz="3800" dirty="0">
                <a:solidFill>
                  <a:srgbClr val="3366FF"/>
                </a:solidFill>
                <a:latin typeface="Times New Roman" charset="0"/>
                <a:sym typeface="Lucida Grande" charset="0"/>
              </a:rPr>
              <a:t> </a:t>
            </a:r>
          </a:p>
          <a:p>
            <a:pPr algn="just">
              <a:lnSpc>
                <a:spcPct val="50000"/>
              </a:lnSpc>
              <a:spcBef>
                <a:spcPts val="1406"/>
              </a:spcBef>
            </a:pPr>
            <a:endParaRPr lang="it-IT" sz="3800" dirty="0">
              <a:solidFill>
                <a:srgbClr val="006633"/>
              </a:solidFill>
              <a:latin typeface="Lucida Grande" charset="0"/>
              <a:sym typeface="Lucida Grande" charset="0"/>
            </a:endParaRPr>
          </a:p>
        </p:txBody>
      </p:sp>
      <p:sp>
        <p:nvSpPr>
          <p:cNvPr id="56331" name="Rectangle 11"/>
          <p:cNvSpPr>
            <a:spLocks/>
          </p:cNvSpPr>
          <p:nvPr/>
        </p:nvSpPr>
        <p:spPr bwMode="auto">
          <a:xfrm>
            <a:off x="369466" y="1201043"/>
            <a:ext cx="8253264" cy="565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127000" dist="63499" dir="2999972" algn="ctr" rotWithShape="0">
                    <a:schemeClr val="bg2">
                      <a:alpha val="50000"/>
                    </a:schemeClr>
                  </a:outerShdw>
                </a:effectLst>
              </a14:hiddenEffects>
            </a:ext>
          </a:extLst>
        </p:spPr>
        <p:txBody>
          <a:bodyPr lIns="0" tIns="0" rIns="28573" bIns="0" anchor="ctr"/>
          <a:lstStyle/>
          <a:p>
            <a:pPr marL="254487" indent="-254487" algn="just">
              <a:spcBef>
                <a:spcPts val="316"/>
              </a:spcBef>
              <a:buClr>
                <a:schemeClr val="accent1"/>
              </a:buClr>
              <a:buSzPct val="150000"/>
              <a:buFont typeface="Wingdings" charset="0"/>
              <a:buChar char="§"/>
            </a:pPr>
            <a:endParaRPr lang="it-IT" i="1">
              <a:latin typeface="Times New Roman" charset="0"/>
              <a:sym typeface="Lucida Sans" charset="0"/>
            </a:endParaRPr>
          </a:p>
          <a:p>
            <a:pPr marL="254487" indent="-254487" algn="just">
              <a:spcBef>
                <a:spcPts val="316"/>
              </a:spcBef>
              <a:buClr>
                <a:schemeClr val="accent1"/>
              </a:buClr>
              <a:buSzPct val="150000"/>
              <a:buFont typeface="Wingdings" charset="0"/>
              <a:buChar char="§"/>
            </a:pPr>
            <a:endParaRPr lang="it-IT" b="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i="1">
                <a:latin typeface="Times New Roman" charset="0"/>
                <a:sym typeface="Lucida Sans" charset="0"/>
              </a:rPr>
              <a:t>Direttiva sulla semplificazione del linguaggio dei testi amministrativi </a:t>
            </a:r>
            <a:r>
              <a:rPr lang="it-IT" sz="2200">
                <a:latin typeface="Times New Roman" charset="0"/>
                <a:sym typeface="Lucida Sans" charset="0"/>
              </a:rPr>
              <a:t>(2002) emanata dall’allora Ministro per la Funzione Pubblica Franco Frattini</a:t>
            </a:r>
          </a:p>
          <a:p>
            <a:pPr marL="254487" indent="-254487" algn="just">
              <a:spcBef>
                <a:spcPts val="316"/>
              </a:spcBef>
              <a:buClr>
                <a:schemeClr val="accent1"/>
              </a:buClr>
              <a:buSzPct val="150000"/>
              <a:buFont typeface="Wingdings" charset="0"/>
              <a:buChar char="§"/>
            </a:pPr>
            <a:endParaRPr lang="it-IT" sz="220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i="1">
                <a:latin typeface="Times New Roman" charset="0"/>
                <a:sym typeface="Lucida Sans" charset="0"/>
              </a:rPr>
              <a:t>Direttiva sulla semplificazione del linguaggio delle pubbliche amministrazioni </a:t>
            </a:r>
            <a:r>
              <a:rPr lang="it-IT" sz="2200">
                <a:latin typeface="Times New Roman" charset="0"/>
                <a:sym typeface="Lucida Sans" charset="0"/>
              </a:rPr>
              <a:t>(2005) emanata dall’allora Ministro per la Funzione Pubblica Mario Baccini </a:t>
            </a:r>
          </a:p>
          <a:p>
            <a:pPr marL="254487" indent="-254487" algn="just">
              <a:spcBef>
                <a:spcPts val="316"/>
              </a:spcBef>
              <a:buClr>
                <a:schemeClr val="accent1"/>
              </a:buClr>
              <a:buSzPct val="150000"/>
              <a:buFont typeface="Wingdings" charset="0"/>
              <a:buChar char="§"/>
            </a:pPr>
            <a:endParaRPr lang="it-IT" sz="220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a:latin typeface="Times New Roman" charset="0"/>
              </a:rPr>
              <a:t>«</a:t>
            </a:r>
            <a:r>
              <a:rPr lang="it-IT" sz="2200" u="sng">
                <a:latin typeface="Times New Roman" charset="0"/>
              </a:rPr>
              <a:t>La marcia indietro</a:t>
            </a:r>
            <a:r>
              <a:rPr lang="it-IT" sz="2200">
                <a:latin typeface="Times New Roman" charset="0"/>
              </a:rPr>
              <a:t>» (Cortelazzo 2015: 136-139)</a:t>
            </a:r>
            <a:endParaRPr lang="it-IT" sz="220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2200">
                <a:latin typeface="Times New Roman" charset="0"/>
                <a:sym typeface="Lucida Sans" charset="0"/>
              </a:rPr>
              <a:t>Cancellazione del comma 4 nel </a:t>
            </a:r>
            <a:r>
              <a:rPr lang="it-IT" sz="2200" i="1">
                <a:latin typeface="Times New Roman" charset="0"/>
                <a:sym typeface="Lucida Sans" charset="0"/>
              </a:rPr>
              <a:t>Codice di comportamento dei dipendenti pubblici </a:t>
            </a:r>
            <a:r>
              <a:rPr lang="it-IT" sz="2200">
                <a:latin typeface="Times New Roman" charset="0"/>
                <a:sym typeface="Lucida Sans" charset="0"/>
              </a:rPr>
              <a:t>(2013) a firma dell’allora Ministro per la Pubblica Amministrazione e la Semplificazione Patroni Griffi</a:t>
            </a:r>
          </a:p>
          <a:p>
            <a:pPr marL="254487" indent="-254487" algn="just">
              <a:spcBef>
                <a:spcPts val="316"/>
              </a:spcBef>
              <a:buClr>
                <a:schemeClr val="accent1"/>
              </a:buClr>
              <a:buSzPct val="150000"/>
              <a:buFont typeface="Wingdings" charset="0"/>
              <a:buChar char="§"/>
            </a:pPr>
            <a:endParaRPr lang="it-IT" b="0">
              <a:latin typeface="Times New Roman" charset="0"/>
              <a:sym typeface="Lucida Sans" charset="0"/>
            </a:endParaRPr>
          </a:p>
          <a:p>
            <a:pPr marL="254487" indent="-254487" algn="just">
              <a:spcBef>
                <a:spcPts val="316"/>
              </a:spcBef>
              <a:buClr>
                <a:schemeClr val="accent1"/>
              </a:buClr>
              <a:buSzPct val="150000"/>
              <a:buFont typeface="Wingdings" charset="0"/>
              <a:buChar char="§"/>
            </a:pPr>
            <a:r>
              <a:rPr lang="it-IT" sz="1700">
                <a:latin typeface="Times New Roman" charset="0"/>
                <a:sym typeface="Lucida Sans" charset="0"/>
              </a:rPr>
              <a:t>Cfr. da ultimo Lubello 2016a: 422-423</a:t>
            </a:r>
          </a:p>
          <a:p>
            <a:pPr marL="254487" indent="-254487" algn="ctr"/>
            <a:endParaRPr lang="en-US" b="0">
              <a:latin typeface="Lucida Sans" charset="0"/>
              <a:sym typeface="Lucida Grande" charset="0"/>
            </a:endParaRPr>
          </a:p>
        </p:txBody>
      </p:sp>
    </p:spTree>
    <p:extLst>
      <p:ext uri="{BB962C8B-B14F-4D97-AF65-F5344CB8AC3E}">
        <p14:creationId xmlns:p14="http://schemas.microsoft.com/office/powerpoint/2010/main" val="1123952150"/>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260648"/>
            <a:ext cx="8229600" cy="5894115"/>
          </a:xfrm>
        </p:spPr>
        <p:txBody>
          <a:bodyPr/>
          <a:lstStyle/>
          <a:p>
            <a:pPr marL="0" indent="0">
              <a:buNone/>
            </a:pPr>
            <a:endParaRPr lang="it-IT" i="1" dirty="0" smtClean="0"/>
          </a:p>
          <a:p>
            <a:pPr marL="0" indent="0">
              <a:buNone/>
            </a:pPr>
            <a:endParaRPr lang="it-IT" i="1" dirty="0"/>
          </a:p>
          <a:p>
            <a:pPr marL="0" indent="0" algn="ctr">
              <a:buNone/>
            </a:pPr>
            <a:r>
              <a:rPr lang="it-IT" sz="4800" i="1" dirty="0" smtClean="0">
                <a:solidFill>
                  <a:srgbClr val="FF6600"/>
                </a:solidFill>
              </a:rPr>
              <a:t>Codice </a:t>
            </a:r>
            <a:r>
              <a:rPr lang="it-IT" sz="4800" i="1" dirty="0">
                <a:solidFill>
                  <a:srgbClr val="FF6600"/>
                </a:solidFill>
              </a:rPr>
              <a:t>di comportamento dei dipendenti </a:t>
            </a:r>
            <a:r>
              <a:rPr lang="it-IT" sz="4800" i="1" dirty="0" smtClean="0">
                <a:solidFill>
                  <a:srgbClr val="FF6600"/>
                </a:solidFill>
              </a:rPr>
              <a:t>pubblici</a:t>
            </a:r>
            <a:endParaRPr lang="it-IT" sz="4800" dirty="0">
              <a:solidFill>
                <a:srgbClr val="FF6600"/>
              </a:solidFill>
            </a:endParaRPr>
          </a:p>
          <a:p>
            <a:pPr marL="0" indent="0">
              <a:buNone/>
            </a:pPr>
            <a:endParaRPr lang="it-IT" sz="4000" dirty="0" smtClean="0">
              <a:solidFill>
                <a:srgbClr val="FF6600"/>
              </a:solidFill>
            </a:endParaRPr>
          </a:p>
          <a:p>
            <a:pPr marL="0" indent="0">
              <a:buNone/>
            </a:pPr>
            <a:r>
              <a:rPr lang="it-IT" sz="4000" dirty="0" smtClean="0">
                <a:solidFill>
                  <a:srgbClr val="FF6600"/>
                </a:solidFill>
              </a:rPr>
              <a:t>entrato </a:t>
            </a:r>
            <a:r>
              <a:rPr lang="it-IT" sz="4000" dirty="0">
                <a:solidFill>
                  <a:srgbClr val="FF6600"/>
                </a:solidFill>
              </a:rPr>
              <a:t>in vigore il 19 giugno </a:t>
            </a:r>
            <a:r>
              <a:rPr lang="it-IT" sz="4000" dirty="0" smtClean="0">
                <a:solidFill>
                  <a:srgbClr val="FF6600"/>
                </a:solidFill>
              </a:rPr>
              <a:t>2013 </a:t>
            </a:r>
            <a:endParaRPr lang="it-IT" sz="4000" dirty="0">
              <a:solidFill>
                <a:srgbClr val="FF6600"/>
              </a:solidFill>
            </a:endParaRPr>
          </a:p>
        </p:txBody>
      </p:sp>
    </p:spTree>
    <p:extLst>
      <p:ext uri="{BB962C8B-B14F-4D97-AF65-F5344CB8AC3E}">
        <p14:creationId xmlns:p14="http://schemas.microsoft.com/office/powerpoint/2010/main" val="15605675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9" name="Rectangle 19"/>
          <p:cNvSpPr>
            <a:spLocks noGrp="1" noChangeArrowheads="1"/>
          </p:cNvSpPr>
          <p:nvPr>
            <p:ph type="ctrTitle"/>
          </p:nvPr>
        </p:nvSpPr>
        <p:spPr>
          <a:xfrm>
            <a:off x="0" y="260648"/>
            <a:ext cx="8821768" cy="6586016"/>
          </a:xfrm>
        </p:spPr>
        <p:style>
          <a:lnRef idx="0">
            <a:schemeClr val="accent1"/>
          </a:lnRef>
          <a:fillRef idx="3">
            <a:schemeClr val="accent1"/>
          </a:fillRef>
          <a:effectRef idx="3">
            <a:schemeClr val="accent1"/>
          </a:effectRef>
          <a:fontRef idx="minor">
            <a:schemeClr val="lt1"/>
          </a:fontRef>
        </p:style>
        <p:txBody>
          <a:bodyPr/>
          <a:lstStyle/>
          <a:p>
            <a:r>
              <a:rPr lang="it-IT" sz="2400" b="1" dirty="0">
                <a:solidFill>
                  <a:srgbClr val="FF0000"/>
                </a:solidFill>
              </a:rPr>
              <a:t> </a:t>
            </a:r>
            <a:r>
              <a:rPr lang="it-IT" sz="2400" dirty="0">
                <a:solidFill>
                  <a:srgbClr val="FF0000"/>
                </a:solidFill>
              </a:rPr>
              <a:t/>
            </a:r>
            <a:br>
              <a:rPr lang="it-IT" sz="2400" dirty="0">
                <a:solidFill>
                  <a:srgbClr val="FF0000"/>
                </a:solidFill>
              </a:rPr>
            </a:br>
            <a:r>
              <a:rPr lang="it-IT" sz="3200" dirty="0" smtClean="0">
                <a:solidFill>
                  <a:srgbClr val="FF0000"/>
                </a:solidFill>
              </a:rPr>
              <a:t>La Manualistica ad hoc</a:t>
            </a:r>
            <a:br>
              <a:rPr lang="it-IT" sz="3200" dirty="0" smtClean="0">
                <a:solidFill>
                  <a:srgbClr val="FF0000"/>
                </a:solidFill>
              </a:rPr>
            </a:br>
            <a:r>
              <a:rPr lang="it-IT" sz="2400" dirty="0" smtClean="0">
                <a:solidFill>
                  <a:srgbClr val="000000"/>
                </a:solidFill>
              </a:rPr>
              <a:t/>
            </a:r>
            <a:br>
              <a:rPr lang="it-IT" sz="2400" dirty="0" smtClean="0">
                <a:solidFill>
                  <a:srgbClr val="000000"/>
                </a:solidFill>
              </a:rPr>
            </a:br>
            <a:r>
              <a:rPr lang="it-IT" sz="2400" b="1" dirty="0" smtClean="0">
                <a:solidFill>
                  <a:srgbClr val="000000"/>
                </a:solidFill>
              </a:rPr>
              <a:t>da </a:t>
            </a:r>
            <a:r>
              <a:rPr lang="it-IT" sz="2400" b="1" dirty="0" err="1" smtClean="0">
                <a:solidFill>
                  <a:srgbClr val="000000"/>
                </a:solidFill>
              </a:rPr>
              <a:t>Cortelazzo</a:t>
            </a:r>
            <a:r>
              <a:rPr lang="it-IT" sz="2400" b="1" dirty="0" smtClean="0">
                <a:solidFill>
                  <a:srgbClr val="000000"/>
                </a:solidFill>
              </a:rPr>
              <a:t> </a:t>
            </a:r>
            <a:r>
              <a:rPr lang="it-IT" sz="2400" b="1" dirty="0">
                <a:solidFill>
                  <a:srgbClr val="000000"/>
                </a:solidFill>
              </a:rPr>
              <a:t>e Pellegrino 2003, </a:t>
            </a:r>
            <a:r>
              <a:rPr lang="it-IT" sz="2400" dirty="0">
                <a:solidFill>
                  <a:srgbClr val="000000"/>
                </a:solidFill>
              </a:rPr>
              <a:t>34</a:t>
            </a:r>
            <a:br>
              <a:rPr lang="it-IT" sz="2400" dirty="0">
                <a:solidFill>
                  <a:srgbClr val="000000"/>
                </a:solidFill>
              </a:rPr>
            </a:br>
            <a:r>
              <a:rPr lang="it-IT" sz="2400" dirty="0">
                <a:solidFill>
                  <a:srgbClr val="000000"/>
                </a:solidFill>
              </a:rPr>
              <a:t> </a:t>
            </a:r>
            <a:br>
              <a:rPr lang="it-IT" sz="2400" dirty="0">
                <a:solidFill>
                  <a:srgbClr val="000000"/>
                </a:solidFill>
              </a:rPr>
            </a:br>
            <a:r>
              <a:rPr lang="it-IT" sz="2400" dirty="0">
                <a:solidFill>
                  <a:srgbClr val="000000"/>
                </a:solidFill>
              </a:rPr>
              <a:t>AVVISO</a:t>
            </a:r>
            <a:br>
              <a:rPr lang="it-IT" sz="2400" dirty="0">
                <a:solidFill>
                  <a:srgbClr val="000000"/>
                </a:solidFill>
              </a:rPr>
            </a:br>
            <a:r>
              <a:rPr lang="it-IT" sz="2400" dirty="0">
                <a:solidFill>
                  <a:srgbClr val="000000"/>
                </a:solidFill>
              </a:rPr>
              <a:t>   Si informano i genitori dei bambini frequentanti l’asilo nido «Chiesanuova», che nella settimana dal 10/11/97 al 14/11/97 la ditta incaricata dal settore edilizia scolastica provvederà alla tinteggiatura dei locali.</a:t>
            </a:r>
            <a:br>
              <a:rPr lang="it-IT" sz="2400" dirty="0">
                <a:solidFill>
                  <a:srgbClr val="000000"/>
                </a:solidFill>
              </a:rPr>
            </a:br>
            <a:r>
              <a:rPr lang="it-IT" sz="2400" dirty="0">
                <a:solidFill>
                  <a:srgbClr val="000000"/>
                </a:solidFill>
              </a:rPr>
              <a:t>   Ci scusiamo sin d’ora del disagio arrecato.</a:t>
            </a:r>
            <a:br>
              <a:rPr lang="it-IT" sz="2400" dirty="0">
                <a:solidFill>
                  <a:srgbClr val="000000"/>
                </a:solidFill>
              </a:rPr>
            </a:br>
            <a:r>
              <a:rPr lang="it-IT" sz="2400" dirty="0">
                <a:solidFill>
                  <a:srgbClr val="000000"/>
                </a:solidFill>
              </a:rPr>
              <a:t>   Distinti saluti</a:t>
            </a:r>
            <a:br>
              <a:rPr lang="it-IT" sz="2400" dirty="0">
                <a:solidFill>
                  <a:srgbClr val="000000"/>
                </a:solidFill>
              </a:rPr>
            </a:br>
            <a:r>
              <a:rPr lang="it-IT" sz="2400" dirty="0">
                <a:solidFill>
                  <a:srgbClr val="000000"/>
                </a:solidFill>
              </a:rPr>
              <a:t>              Il Capo Settore ai Servizi Scolastici</a:t>
            </a:r>
            <a:br>
              <a:rPr lang="it-IT" sz="2400" dirty="0">
                <a:solidFill>
                  <a:srgbClr val="000000"/>
                </a:solidFill>
              </a:rPr>
            </a:br>
            <a:r>
              <a:rPr lang="it-IT" sz="2400" dirty="0"/>
              <a:t> </a:t>
            </a:r>
            <a:br>
              <a:rPr lang="it-IT" sz="2400" dirty="0"/>
            </a:br>
            <a:r>
              <a:rPr lang="it-IT" sz="2400" dirty="0" smtClean="0">
                <a:solidFill>
                  <a:srgbClr val="3366FF"/>
                </a:solidFill>
              </a:rPr>
              <a:t>AVVISO</a:t>
            </a:r>
            <a:r>
              <a:rPr lang="it-IT" sz="2400" dirty="0">
                <a:solidFill>
                  <a:srgbClr val="3366FF"/>
                </a:solidFill>
              </a:rPr>
              <a:t/>
            </a:r>
            <a:br>
              <a:rPr lang="it-IT" sz="2400" dirty="0">
                <a:solidFill>
                  <a:srgbClr val="3366FF"/>
                </a:solidFill>
              </a:rPr>
            </a:br>
            <a:r>
              <a:rPr lang="it-IT" sz="2400" dirty="0">
                <a:solidFill>
                  <a:srgbClr val="3366FF"/>
                </a:solidFill>
              </a:rPr>
              <a:t>   Dal 10 al 14 novembre i locali dell’asilo nido verranno ridipinti. L’asilo funzionerà comunque regolarmente.</a:t>
            </a:r>
            <a:br>
              <a:rPr lang="it-IT" sz="2400" dirty="0">
                <a:solidFill>
                  <a:srgbClr val="3366FF"/>
                </a:solidFill>
              </a:rPr>
            </a:br>
            <a:endParaRPr lang="it-IT" sz="2400" dirty="0">
              <a:solidFill>
                <a:srgbClr val="3366FF"/>
              </a:solidFill>
            </a:endParaRPr>
          </a:p>
        </p:txBody>
      </p:sp>
    </p:spTree>
    <p:extLst>
      <p:ext uri="{BB962C8B-B14F-4D97-AF65-F5344CB8AC3E}">
        <p14:creationId xmlns:p14="http://schemas.microsoft.com/office/powerpoint/2010/main" val="12232606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9" name="Rectangle 19"/>
          <p:cNvSpPr>
            <a:spLocks noGrp="1" noChangeArrowheads="1"/>
          </p:cNvSpPr>
          <p:nvPr>
            <p:ph type="ctrTitle"/>
          </p:nvPr>
        </p:nvSpPr>
        <p:spPr>
          <a:xfrm>
            <a:off x="0" y="548680"/>
            <a:ext cx="8821768" cy="6165304"/>
          </a:xfrm>
        </p:spPr>
        <p:style>
          <a:lnRef idx="0">
            <a:schemeClr val="accent1"/>
          </a:lnRef>
          <a:fillRef idx="3">
            <a:schemeClr val="accent1"/>
          </a:fillRef>
          <a:effectRef idx="3">
            <a:schemeClr val="accent1"/>
          </a:effectRef>
          <a:fontRef idx="minor">
            <a:schemeClr val="lt1"/>
          </a:fontRef>
        </p:style>
        <p:txBody>
          <a:bodyPr/>
          <a:lstStyle/>
          <a:p>
            <a:r>
              <a:rPr lang="it-IT" sz="2400" b="1" dirty="0"/>
              <a:t> </a:t>
            </a:r>
            <a:br>
              <a:rPr lang="it-IT" sz="2400" b="1" dirty="0"/>
            </a:br>
            <a:r>
              <a:rPr lang="it-IT" sz="2400" b="1" dirty="0">
                <a:solidFill>
                  <a:schemeClr val="tx1"/>
                </a:solidFill>
              </a:rPr>
              <a:t>da </a:t>
            </a:r>
            <a:r>
              <a:rPr lang="it-IT" sz="2400" b="1" dirty="0" err="1">
                <a:solidFill>
                  <a:schemeClr val="tx1"/>
                </a:solidFill>
              </a:rPr>
              <a:t>Franceschini</a:t>
            </a:r>
            <a:r>
              <a:rPr lang="it-IT" sz="2400" b="1" dirty="0">
                <a:solidFill>
                  <a:schemeClr val="tx1"/>
                </a:solidFill>
              </a:rPr>
              <a:t> e Gigli 2003, 177</a:t>
            </a:r>
            <a:br>
              <a:rPr lang="it-IT" sz="2400" b="1" dirty="0">
                <a:solidFill>
                  <a:schemeClr val="tx1"/>
                </a:solidFill>
              </a:rPr>
            </a:br>
            <a:r>
              <a:rPr lang="it-IT" sz="2400" dirty="0"/>
              <a:t> </a:t>
            </a:r>
            <a:br>
              <a:rPr lang="it-IT" sz="2400" dirty="0"/>
            </a:br>
            <a:r>
              <a:rPr lang="it-IT" sz="2000" dirty="0">
                <a:solidFill>
                  <a:schemeClr val="tx1"/>
                </a:solidFill>
              </a:rPr>
              <a:t>Oggetto: MARIO ROSSI – Istanza per la stabilizzazione del distacco mediante trasformazione del medesimo in trasferimento ai sensi dell’Accordo con le Organizzazioni Sindacali sottoscritto il 15 novembre 2000 in ordine alla stabilizzazione dei distacchi.</a:t>
            </a:r>
            <a:br>
              <a:rPr lang="it-IT" sz="2000" dirty="0">
                <a:solidFill>
                  <a:schemeClr val="tx1"/>
                </a:solidFill>
              </a:rPr>
            </a:br>
            <a:r>
              <a:rPr lang="it-IT" sz="2000" dirty="0">
                <a:solidFill>
                  <a:schemeClr val="tx1"/>
                </a:solidFill>
              </a:rPr>
              <a:t>Si trasmette l’unica istanza con la quale il nominato in oggetto richiede la stabilizzazione del proprio distacco dall’Ufficio delle Entrate di … all’Ufficio gestione contratti di informatica e telematica di questa Direzione Centrale mediante la trasformazione del medesimo in trasferimento. Al riguardo si esprime parere favorevole.</a:t>
            </a:r>
            <a:br>
              <a:rPr lang="it-IT" sz="2000" dirty="0">
                <a:solidFill>
                  <a:schemeClr val="tx1"/>
                </a:solidFill>
              </a:rPr>
            </a:br>
            <a:r>
              <a:rPr lang="it-IT" sz="2000" dirty="0">
                <a:solidFill>
                  <a:schemeClr val="tx1"/>
                </a:solidFill>
              </a:rPr>
              <a:t>Il RESPONSABILE DELL’UFFICIO</a:t>
            </a:r>
            <a:br>
              <a:rPr lang="it-IT" sz="2000" dirty="0">
                <a:solidFill>
                  <a:schemeClr val="tx1"/>
                </a:solidFill>
              </a:rPr>
            </a:br>
            <a:r>
              <a:rPr lang="it-IT" sz="2000" dirty="0">
                <a:solidFill>
                  <a:schemeClr val="tx1"/>
                </a:solidFill>
              </a:rPr>
              <a:t> </a:t>
            </a:r>
            <a:br>
              <a:rPr lang="it-IT" sz="2000" dirty="0">
                <a:solidFill>
                  <a:schemeClr val="tx1"/>
                </a:solidFill>
              </a:rPr>
            </a:br>
            <a:r>
              <a:rPr lang="it-IT" sz="2000" dirty="0" smtClean="0">
                <a:solidFill>
                  <a:srgbClr val="3366FF"/>
                </a:solidFill>
              </a:rPr>
              <a:t>OGGETTO</a:t>
            </a:r>
            <a:r>
              <a:rPr lang="it-IT" sz="2000" dirty="0">
                <a:solidFill>
                  <a:srgbClr val="3366FF"/>
                </a:solidFill>
              </a:rPr>
              <a:t>: Trasmissione dell’istanza con cui Mario Rossi chiede la stabilizzazione del distacco.</a:t>
            </a:r>
            <a:br>
              <a:rPr lang="it-IT" sz="2000" dirty="0">
                <a:solidFill>
                  <a:srgbClr val="3366FF"/>
                </a:solidFill>
              </a:rPr>
            </a:br>
            <a:r>
              <a:rPr lang="it-IT" sz="2000" dirty="0">
                <a:solidFill>
                  <a:srgbClr val="3366FF"/>
                </a:solidFill>
              </a:rPr>
              <a:t> </a:t>
            </a:r>
            <a:br>
              <a:rPr lang="it-IT" sz="2000" dirty="0">
                <a:solidFill>
                  <a:srgbClr val="3366FF"/>
                </a:solidFill>
              </a:rPr>
            </a:br>
            <a:r>
              <a:rPr lang="it-IT" sz="2000" dirty="0">
                <a:solidFill>
                  <a:srgbClr val="3366FF"/>
                </a:solidFill>
              </a:rPr>
              <a:t>- Parere favorevole.</a:t>
            </a:r>
            <a:br>
              <a:rPr lang="it-IT" sz="2000" dirty="0">
                <a:solidFill>
                  <a:srgbClr val="3366FF"/>
                </a:solidFill>
              </a:rPr>
            </a:br>
            <a:endParaRPr lang="it-IT" sz="2000" dirty="0">
              <a:solidFill>
                <a:srgbClr val="3366FF"/>
              </a:solidFill>
            </a:endParaRPr>
          </a:p>
        </p:txBody>
      </p:sp>
    </p:spTree>
    <p:extLst>
      <p:ext uri="{BB962C8B-B14F-4D97-AF65-F5344CB8AC3E}">
        <p14:creationId xmlns:p14="http://schemas.microsoft.com/office/powerpoint/2010/main" val="3310049000"/>
      </p:ext>
    </p:extLst>
  </p:cSld>
  <p:clrMapOvr>
    <a:masterClrMapping/>
  </p:clrMapOvr>
  <p:timing>
    <p:tnLst>
      <p:par>
        <p:cTn xmlns:p14="http://schemas.microsoft.com/office/powerpoint/2010/mai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Galassi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4553</TotalTime>
  <Words>1487</Words>
  <Application>Microsoft Macintosh PowerPoint</Application>
  <PresentationFormat>Presentazione su schermo (4:3)</PresentationFormat>
  <Paragraphs>216</Paragraphs>
  <Slides>27</Slides>
  <Notes>20</Notes>
  <HiddenSlides>0</HiddenSlides>
  <MMClips>0</MMClips>
  <ScaleCrop>false</ScaleCrop>
  <HeadingPairs>
    <vt:vector size="4" baseType="variant">
      <vt:variant>
        <vt:lpstr>Tema</vt:lpstr>
      </vt:variant>
      <vt:variant>
        <vt:i4>2</vt:i4>
      </vt:variant>
      <vt:variant>
        <vt:lpstr>Titoli diapositive</vt:lpstr>
      </vt:variant>
      <vt:variant>
        <vt:i4>27</vt:i4>
      </vt:variant>
    </vt:vector>
  </HeadingPairs>
  <TitlesOfParts>
    <vt:vector size="29" baseType="lpstr">
      <vt:lpstr>Struttura predefinita</vt:lpstr>
      <vt:lpstr>Loggia</vt:lpstr>
      <vt:lpstr>   </vt:lpstr>
      <vt:lpstr>  </vt:lpstr>
      <vt:lpstr>  </vt:lpstr>
      <vt:lpstr>“Se io fossi da tanto da poter dar consigli ai signori impiegati, io direi loro di avvezzarsi ad uno stile positivo, chiaro e conciso, per quanto può esserlo, senza nuocere all’intelligenza.”</vt:lpstr>
      <vt:lpstr>Presentazione di PowerPoint</vt:lpstr>
      <vt:lpstr>Presentazione di PowerPoint</vt:lpstr>
      <vt:lpstr>Presentazione di PowerPoint</vt:lpstr>
      <vt:lpstr>  La Manualistica ad hoc  da Cortelazzo e Pellegrino 2003, 34   AVVISO    Si informano i genitori dei bambini frequentanti l’asilo nido «Chiesanuova», che nella settimana dal 10/11/97 al 14/11/97 la ditta incaricata dal settore edilizia scolastica provvederà alla tinteggiatura dei locali.    Ci scusiamo sin d’ora del disagio arrecato.    Distinti saluti               Il Capo Settore ai Servizi Scolastici   AVVISO    Dal 10 al 14 novembre i locali dell’asilo nido verranno ridipinti. L’asilo funzionerà comunque regolarmente. </vt:lpstr>
      <vt:lpstr>  da Franceschini e Gigli 2003, 177   Oggetto: MARIO ROSSI – Istanza per la stabilizzazione del distacco mediante trasformazione del medesimo in trasferimento ai sensi dell’Accordo con le Organizzazioni Sindacali sottoscritto il 15 novembre 2000 in ordine alla stabilizzazione dei distacchi. Si trasmette l’unica istanza con la quale il nominato in oggetto richiede la stabilizzazione del proprio distacco dall’Ufficio delle Entrate di … all’Ufficio gestione contratti di informatica e telematica di questa Direzione Centrale mediante la trasformazione del medesimo in trasferimento. Al riguardo si esprime parere favorevole. Il RESPONSABILE DELL’UFFICIO   OGGETTO: Trasmissione dell’istanza con cui Mario Rossi chiede la stabilizzazione del distacco.   - Parere favorevole. </vt:lpstr>
      <vt:lpstr>Presentazione di PowerPoint</vt:lpstr>
      <vt:lpstr>L’ANTILINGUA è VIVA E VEGETA   Oggetto: Organizzazione momenti di coralità ludico-espressiva nella giornata del martedì grasso (28/02).   … Poiché, come di consueto, in tale giornata le attività tendono ad assumere aspetti e si sviluppano secondo modalità tali da risultare in consonanza con le dimensioni ludico-espressive che caratterizzano la relativa dimensione tradizionalmente festiva e festosa e al fine di agevolare il tempestivo ripristino della vivibilità ed agibilità dei locali scolastici, si dispone quanto segue: …  Gli insegnanti del turno pomeridiano, nella giornata in parola, presteranno servizio in turno antimeridiano in situazione di contemporaneità operativa. </vt:lpstr>
      <vt:lpstr>Circolare del 27.11.2014  Piano di formazione del personale docente svolto ad acquisire competenze per l’attuazione di interventi di miglioramento e adeguamento alle nuove esigenze dell’offerta formativa     I mutamenti verificatisi nell’ambito della società e nella scuola implicano che i docenti acquisiscano e sviluppino con continuità nuove conoscenze e competenze. Occorre perciò avviare e sostenere con apposite attività formative processi di crescita dei livelli ed ambiti di competenza coerenti con un profilo dinamico ed evolutivo della funzione professionale  </vt:lpstr>
      <vt:lpstr>  </vt:lpstr>
      <vt:lpstr>  </vt:lpstr>
      <vt:lpstr>Usi pubblici e istituzionali</vt:lpstr>
      <vt:lpstr>  </vt:lpstr>
      <vt:lpstr>Una nuova metaformosi? L’aziendalese</vt:lpstr>
      <vt:lpstr>Esempi di anglicismi in settori ‘tradizionali’</vt:lpstr>
      <vt:lpstr>Schegge di antilingua: i documenti del MIUR</vt:lpstr>
      <vt:lpstr>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semplificazione mancata del burocratese </dc:title>
  <dc:creator>.</dc:creator>
  <cp:lastModifiedBy>Sergio Lubello</cp:lastModifiedBy>
  <cp:revision>335</cp:revision>
  <dcterms:created xsi:type="dcterms:W3CDTF">2014-05-09T11:02:50Z</dcterms:created>
  <dcterms:modified xsi:type="dcterms:W3CDTF">2019-10-08T17:44:55Z</dcterms:modified>
</cp:coreProperties>
</file>