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10" r:id="rId3"/>
    <p:sldId id="258" r:id="rId4"/>
    <p:sldId id="259" r:id="rId5"/>
    <p:sldId id="268" r:id="rId6"/>
    <p:sldId id="509" r:id="rId7"/>
    <p:sldId id="261" r:id="rId8"/>
    <p:sldId id="511" r:id="rId9"/>
    <p:sldId id="263" r:id="rId10"/>
    <p:sldId id="280" r:id="rId11"/>
    <p:sldId id="264" r:id="rId12"/>
    <p:sldId id="265" r:id="rId13"/>
    <p:sldId id="266" r:id="rId14"/>
    <p:sldId id="512" r:id="rId15"/>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sina Chiara BK" initials="MCB" lastIdx="1" clrIdx="0">
    <p:extLst>
      <p:ext uri="{19B8F6BF-5375-455C-9EA6-DF929625EA0E}">
        <p15:presenceInfo xmlns:p15="http://schemas.microsoft.com/office/powerpoint/2012/main" userId="Messina Chiara B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sorterViewPr>
    <p:cViewPr>
      <p:scale>
        <a:sx n="100" d="100"/>
        <a:sy n="100" d="100"/>
      </p:scale>
      <p:origin x="0" y="-5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CH"/>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CH"/>
          </a:p>
        </p:txBody>
      </p:sp>
      <p:sp>
        <p:nvSpPr>
          <p:cNvPr id="4" name="Segnaposto data 3"/>
          <p:cNvSpPr>
            <a:spLocks noGrp="1"/>
          </p:cNvSpPr>
          <p:nvPr>
            <p:ph type="dt" sz="half" idx="10"/>
          </p:nvPr>
        </p:nvSpPr>
        <p:spPr/>
        <p:txBody>
          <a:bodyPr/>
          <a:lstStyle/>
          <a:p>
            <a:fld id="{01260A4B-8F20-4C70-B77D-A3C8D7408733}" type="datetimeFigureOut">
              <a:rPr lang="de-CH" smtClean="0"/>
              <a:t>30.01.2024</a:t>
            </a:fld>
            <a:endParaRPr lang="de-CH"/>
          </a:p>
        </p:txBody>
      </p:sp>
      <p:sp>
        <p:nvSpPr>
          <p:cNvPr id="5" name="Segnaposto piè di pagina 4"/>
          <p:cNvSpPr>
            <a:spLocks noGrp="1"/>
          </p:cNvSpPr>
          <p:nvPr>
            <p:ph type="ftr" sz="quarter" idx="11"/>
          </p:nvPr>
        </p:nvSpPr>
        <p:spPr/>
        <p:txBody>
          <a:bodyPr/>
          <a:lstStyle/>
          <a:p>
            <a:endParaRPr lang="de-CH"/>
          </a:p>
        </p:txBody>
      </p:sp>
      <p:sp>
        <p:nvSpPr>
          <p:cNvPr id="6" name="Segnaposto numero diapositiva 5"/>
          <p:cNvSpPr>
            <a:spLocks noGrp="1"/>
          </p:cNvSpPr>
          <p:nvPr>
            <p:ph type="sldNum" sz="quarter" idx="12"/>
          </p:nvPr>
        </p:nvSpPr>
        <p:spPr/>
        <p:txBody>
          <a:bodyPr/>
          <a:lstStyle/>
          <a:p>
            <a:fld id="{5DD503C0-936A-47CD-B8CB-258622B5B819}" type="slidenum">
              <a:rPr lang="de-CH" smtClean="0"/>
              <a:t>‹Nr.›</a:t>
            </a:fld>
            <a:endParaRPr lang="de-CH"/>
          </a:p>
        </p:txBody>
      </p:sp>
    </p:spTree>
    <p:extLst>
      <p:ext uri="{BB962C8B-B14F-4D97-AF65-F5344CB8AC3E}">
        <p14:creationId xmlns:p14="http://schemas.microsoft.com/office/powerpoint/2010/main" val="377668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CH"/>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de-CH"/>
          </a:p>
        </p:txBody>
      </p:sp>
      <p:sp>
        <p:nvSpPr>
          <p:cNvPr id="4" name="Segnaposto data 3"/>
          <p:cNvSpPr>
            <a:spLocks noGrp="1"/>
          </p:cNvSpPr>
          <p:nvPr>
            <p:ph type="dt" sz="half" idx="10"/>
          </p:nvPr>
        </p:nvSpPr>
        <p:spPr/>
        <p:txBody>
          <a:bodyPr/>
          <a:lstStyle/>
          <a:p>
            <a:fld id="{01260A4B-8F20-4C70-B77D-A3C8D7408733}" type="datetimeFigureOut">
              <a:rPr lang="de-CH" smtClean="0"/>
              <a:t>30.01.2024</a:t>
            </a:fld>
            <a:endParaRPr lang="de-CH"/>
          </a:p>
        </p:txBody>
      </p:sp>
      <p:sp>
        <p:nvSpPr>
          <p:cNvPr id="5" name="Segnaposto piè di pagina 4"/>
          <p:cNvSpPr>
            <a:spLocks noGrp="1"/>
          </p:cNvSpPr>
          <p:nvPr>
            <p:ph type="ftr" sz="quarter" idx="11"/>
          </p:nvPr>
        </p:nvSpPr>
        <p:spPr/>
        <p:txBody>
          <a:bodyPr/>
          <a:lstStyle/>
          <a:p>
            <a:endParaRPr lang="de-CH"/>
          </a:p>
        </p:txBody>
      </p:sp>
      <p:sp>
        <p:nvSpPr>
          <p:cNvPr id="6" name="Segnaposto numero diapositiva 5"/>
          <p:cNvSpPr>
            <a:spLocks noGrp="1"/>
          </p:cNvSpPr>
          <p:nvPr>
            <p:ph type="sldNum" sz="quarter" idx="12"/>
          </p:nvPr>
        </p:nvSpPr>
        <p:spPr/>
        <p:txBody>
          <a:bodyPr/>
          <a:lstStyle/>
          <a:p>
            <a:fld id="{5DD503C0-936A-47CD-B8CB-258622B5B819}" type="slidenum">
              <a:rPr lang="de-CH" smtClean="0"/>
              <a:t>‹Nr.›</a:t>
            </a:fld>
            <a:endParaRPr lang="de-CH"/>
          </a:p>
        </p:txBody>
      </p:sp>
    </p:spTree>
    <p:extLst>
      <p:ext uri="{BB962C8B-B14F-4D97-AF65-F5344CB8AC3E}">
        <p14:creationId xmlns:p14="http://schemas.microsoft.com/office/powerpoint/2010/main" val="160741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CH"/>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de-CH"/>
          </a:p>
        </p:txBody>
      </p:sp>
      <p:sp>
        <p:nvSpPr>
          <p:cNvPr id="4" name="Segnaposto data 3"/>
          <p:cNvSpPr>
            <a:spLocks noGrp="1"/>
          </p:cNvSpPr>
          <p:nvPr>
            <p:ph type="dt" sz="half" idx="10"/>
          </p:nvPr>
        </p:nvSpPr>
        <p:spPr/>
        <p:txBody>
          <a:bodyPr/>
          <a:lstStyle/>
          <a:p>
            <a:fld id="{01260A4B-8F20-4C70-B77D-A3C8D7408733}" type="datetimeFigureOut">
              <a:rPr lang="de-CH" smtClean="0"/>
              <a:t>30.01.2024</a:t>
            </a:fld>
            <a:endParaRPr lang="de-CH"/>
          </a:p>
        </p:txBody>
      </p:sp>
      <p:sp>
        <p:nvSpPr>
          <p:cNvPr id="5" name="Segnaposto piè di pagina 4"/>
          <p:cNvSpPr>
            <a:spLocks noGrp="1"/>
          </p:cNvSpPr>
          <p:nvPr>
            <p:ph type="ftr" sz="quarter" idx="11"/>
          </p:nvPr>
        </p:nvSpPr>
        <p:spPr/>
        <p:txBody>
          <a:bodyPr/>
          <a:lstStyle/>
          <a:p>
            <a:endParaRPr lang="de-CH"/>
          </a:p>
        </p:txBody>
      </p:sp>
      <p:sp>
        <p:nvSpPr>
          <p:cNvPr id="6" name="Segnaposto numero diapositiva 5"/>
          <p:cNvSpPr>
            <a:spLocks noGrp="1"/>
          </p:cNvSpPr>
          <p:nvPr>
            <p:ph type="sldNum" sz="quarter" idx="12"/>
          </p:nvPr>
        </p:nvSpPr>
        <p:spPr/>
        <p:txBody>
          <a:bodyPr/>
          <a:lstStyle/>
          <a:p>
            <a:fld id="{5DD503C0-936A-47CD-B8CB-258622B5B819}" type="slidenum">
              <a:rPr lang="de-CH" smtClean="0"/>
              <a:t>‹Nr.›</a:t>
            </a:fld>
            <a:endParaRPr lang="de-CH"/>
          </a:p>
        </p:txBody>
      </p:sp>
    </p:spTree>
    <p:extLst>
      <p:ext uri="{BB962C8B-B14F-4D97-AF65-F5344CB8AC3E}">
        <p14:creationId xmlns:p14="http://schemas.microsoft.com/office/powerpoint/2010/main" val="421805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CH"/>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de-CH"/>
          </a:p>
        </p:txBody>
      </p:sp>
      <p:sp>
        <p:nvSpPr>
          <p:cNvPr id="4" name="Segnaposto data 3"/>
          <p:cNvSpPr>
            <a:spLocks noGrp="1"/>
          </p:cNvSpPr>
          <p:nvPr>
            <p:ph type="dt" sz="half" idx="10"/>
          </p:nvPr>
        </p:nvSpPr>
        <p:spPr/>
        <p:txBody>
          <a:bodyPr/>
          <a:lstStyle/>
          <a:p>
            <a:fld id="{01260A4B-8F20-4C70-B77D-A3C8D7408733}" type="datetimeFigureOut">
              <a:rPr lang="de-CH" smtClean="0"/>
              <a:t>30.01.2024</a:t>
            </a:fld>
            <a:endParaRPr lang="de-CH"/>
          </a:p>
        </p:txBody>
      </p:sp>
      <p:sp>
        <p:nvSpPr>
          <p:cNvPr id="5" name="Segnaposto piè di pagina 4"/>
          <p:cNvSpPr>
            <a:spLocks noGrp="1"/>
          </p:cNvSpPr>
          <p:nvPr>
            <p:ph type="ftr" sz="quarter" idx="11"/>
          </p:nvPr>
        </p:nvSpPr>
        <p:spPr/>
        <p:txBody>
          <a:bodyPr/>
          <a:lstStyle/>
          <a:p>
            <a:endParaRPr lang="de-CH"/>
          </a:p>
        </p:txBody>
      </p:sp>
      <p:sp>
        <p:nvSpPr>
          <p:cNvPr id="6" name="Segnaposto numero diapositiva 5"/>
          <p:cNvSpPr>
            <a:spLocks noGrp="1"/>
          </p:cNvSpPr>
          <p:nvPr>
            <p:ph type="sldNum" sz="quarter" idx="12"/>
          </p:nvPr>
        </p:nvSpPr>
        <p:spPr/>
        <p:txBody>
          <a:bodyPr/>
          <a:lstStyle/>
          <a:p>
            <a:fld id="{5DD503C0-936A-47CD-B8CB-258622B5B819}" type="slidenum">
              <a:rPr lang="de-CH" smtClean="0"/>
              <a:t>‹Nr.›</a:t>
            </a:fld>
            <a:endParaRPr lang="de-CH"/>
          </a:p>
        </p:txBody>
      </p:sp>
    </p:spTree>
    <p:extLst>
      <p:ext uri="{BB962C8B-B14F-4D97-AF65-F5344CB8AC3E}">
        <p14:creationId xmlns:p14="http://schemas.microsoft.com/office/powerpoint/2010/main" val="127963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CH"/>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01260A4B-8F20-4C70-B77D-A3C8D7408733}" type="datetimeFigureOut">
              <a:rPr lang="de-CH" smtClean="0"/>
              <a:t>30.01.2024</a:t>
            </a:fld>
            <a:endParaRPr lang="de-CH"/>
          </a:p>
        </p:txBody>
      </p:sp>
      <p:sp>
        <p:nvSpPr>
          <p:cNvPr id="5" name="Segnaposto piè di pagina 4"/>
          <p:cNvSpPr>
            <a:spLocks noGrp="1"/>
          </p:cNvSpPr>
          <p:nvPr>
            <p:ph type="ftr" sz="quarter" idx="11"/>
          </p:nvPr>
        </p:nvSpPr>
        <p:spPr/>
        <p:txBody>
          <a:bodyPr/>
          <a:lstStyle/>
          <a:p>
            <a:endParaRPr lang="de-CH"/>
          </a:p>
        </p:txBody>
      </p:sp>
      <p:sp>
        <p:nvSpPr>
          <p:cNvPr id="6" name="Segnaposto numero diapositiva 5"/>
          <p:cNvSpPr>
            <a:spLocks noGrp="1"/>
          </p:cNvSpPr>
          <p:nvPr>
            <p:ph type="sldNum" sz="quarter" idx="12"/>
          </p:nvPr>
        </p:nvSpPr>
        <p:spPr/>
        <p:txBody>
          <a:bodyPr/>
          <a:lstStyle/>
          <a:p>
            <a:fld id="{5DD503C0-936A-47CD-B8CB-258622B5B819}" type="slidenum">
              <a:rPr lang="de-CH" smtClean="0"/>
              <a:t>‹Nr.›</a:t>
            </a:fld>
            <a:endParaRPr lang="de-CH"/>
          </a:p>
        </p:txBody>
      </p:sp>
    </p:spTree>
    <p:extLst>
      <p:ext uri="{BB962C8B-B14F-4D97-AF65-F5344CB8AC3E}">
        <p14:creationId xmlns:p14="http://schemas.microsoft.com/office/powerpoint/2010/main" val="356066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CH"/>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de-CH"/>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de-CH"/>
          </a:p>
        </p:txBody>
      </p:sp>
      <p:sp>
        <p:nvSpPr>
          <p:cNvPr id="5" name="Segnaposto data 4"/>
          <p:cNvSpPr>
            <a:spLocks noGrp="1"/>
          </p:cNvSpPr>
          <p:nvPr>
            <p:ph type="dt" sz="half" idx="10"/>
          </p:nvPr>
        </p:nvSpPr>
        <p:spPr/>
        <p:txBody>
          <a:bodyPr/>
          <a:lstStyle/>
          <a:p>
            <a:fld id="{01260A4B-8F20-4C70-B77D-A3C8D7408733}" type="datetimeFigureOut">
              <a:rPr lang="de-CH" smtClean="0"/>
              <a:t>30.01.2024</a:t>
            </a:fld>
            <a:endParaRPr lang="de-CH"/>
          </a:p>
        </p:txBody>
      </p:sp>
      <p:sp>
        <p:nvSpPr>
          <p:cNvPr id="6" name="Segnaposto piè di pagina 5"/>
          <p:cNvSpPr>
            <a:spLocks noGrp="1"/>
          </p:cNvSpPr>
          <p:nvPr>
            <p:ph type="ftr" sz="quarter" idx="11"/>
          </p:nvPr>
        </p:nvSpPr>
        <p:spPr/>
        <p:txBody>
          <a:bodyPr/>
          <a:lstStyle/>
          <a:p>
            <a:endParaRPr lang="de-CH"/>
          </a:p>
        </p:txBody>
      </p:sp>
      <p:sp>
        <p:nvSpPr>
          <p:cNvPr id="7" name="Segnaposto numero diapositiva 6"/>
          <p:cNvSpPr>
            <a:spLocks noGrp="1"/>
          </p:cNvSpPr>
          <p:nvPr>
            <p:ph type="sldNum" sz="quarter" idx="12"/>
          </p:nvPr>
        </p:nvSpPr>
        <p:spPr/>
        <p:txBody>
          <a:bodyPr/>
          <a:lstStyle/>
          <a:p>
            <a:fld id="{5DD503C0-936A-47CD-B8CB-258622B5B819}" type="slidenum">
              <a:rPr lang="de-CH" smtClean="0"/>
              <a:t>‹Nr.›</a:t>
            </a:fld>
            <a:endParaRPr lang="de-CH"/>
          </a:p>
        </p:txBody>
      </p:sp>
    </p:spTree>
    <p:extLst>
      <p:ext uri="{BB962C8B-B14F-4D97-AF65-F5344CB8AC3E}">
        <p14:creationId xmlns:p14="http://schemas.microsoft.com/office/powerpoint/2010/main" val="231252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CH"/>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de-CH"/>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de-CH"/>
          </a:p>
        </p:txBody>
      </p:sp>
      <p:sp>
        <p:nvSpPr>
          <p:cNvPr id="7" name="Segnaposto data 6"/>
          <p:cNvSpPr>
            <a:spLocks noGrp="1"/>
          </p:cNvSpPr>
          <p:nvPr>
            <p:ph type="dt" sz="half" idx="10"/>
          </p:nvPr>
        </p:nvSpPr>
        <p:spPr/>
        <p:txBody>
          <a:bodyPr/>
          <a:lstStyle/>
          <a:p>
            <a:fld id="{01260A4B-8F20-4C70-B77D-A3C8D7408733}" type="datetimeFigureOut">
              <a:rPr lang="de-CH" smtClean="0"/>
              <a:t>30.01.2024</a:t>
            </a:fld>
            <a:endParaRPr lang="de-CH"/>
          </a:p>
        </p:txBody>
      </p:sp>
      <p:sp>
        <p:nvSpPr>
          <p:cNvPr id="8" name="Segnaposto piè di pagina 7"/>
          <p:cNvSpPr>
            <a:spLocks noGrp="1"/>
          </p:cNvSpPr>
          <p:nvPr>
            <p:ph type="ftr" sz="quarter" idx="11"/>
          </p:nvPr>
        </p:nvSpPr>
        <p:spPr/>
        <p:txBody>
          <a:bodyPr/>
          <a:lstStyle/>
          <a:p>
            <a:endParaRPr lang="de-CH"/>
          </a:p>
        </p:txBody>
      </p:sp>
      <p:sp>
        <p:nvSpPr>
          <p:cNvPr id="9" name="Segnaposto numero diapositiva 8"/>
          <p:cNvSpPr>
            <a:spLocks noGrp="1"/>
          </p:cNvSpPr>
          <p:nvPr>
            <p:ph type="sldNum" sz="quarter" idx="12"/>
          </p:nvPr>
        </p:nvSpPr>
        <p:spPr/>
        <p:txBody>
          <a:bodyPr/>
          <a:lstStyle/>
          <a:p>
            <a:fld id="{5DD503C0-936A-47CD-B8CB-258622B5B819}" type="slidenum">
              <a:rPr lang="de-CH" smtClean="0"/>
              <a:t>‹Nr.›</a:t>
            </a:fld>
            <a:endParaRPr lang="de-CH"/>
          </a:p>
        </p:txBody>
      </p:sp>
    </p:spTree>
    <p:extLst>
      <p:ext uri="{BB962C8B-B14F-4D97-AF65-F5344CB8AC3E}">
        <p14:creationId xmlns:p14="http://schemas.microsoft.com/office/powerpoint/2010/main" val="96563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CH"/>
          </a:p>
        </p:txBody>
      </p:sp>
      <p:sp>
        <p:nvSpPr>
          <p:cNvPr id="3" name="Segnaposto data 2"/>
          <p:cNvSpPr>
            <a:spLocks noGrp="1"/>
          </p:cNvSpPr>
          <p:nvPr>
            <p:ph type="dt" sz="half" idx="10"/>
          </p:nvPr>
        </p:nvSpPr>
        <p:spPr/>
        <p:txBody>
          <a:bodyPr/>
          <a:lstStyle/>
          <a:p>
            <a:fld id="{01260A4B-8F20-4C70-B77D-A3C8D7408733}" type="datetimeFigureOut">
              <a:rPr lang="de-CH" smtClean="0"/>
              <a:t>30.01.2024</a:t>
            </a:fld>
            <a:endParaRPr lang="de-CH"/>
          </a:p>
        </p:txBody>
      </p:sp>
      <p:sp>
        <p:nvSpPr>
          <p:cNvPr id="4" name="Segnaposto piè di pagina 3"/>
          <p:cNvSpPr>
            <a:spLocks noGrp="1"/>
          </p:cNvSpPr>
          <p:nvPr>
            <p:ph type="ftr" sz="quarter" idx="11"/>
          </p:nvPr>
        </p:nvSpPr>
        <p:spPr/>
        <p:txBody>
          <a:bodyPr/>
          <a:lstStyle/>
          <a:p>
            <a:endParaRPr lang="de-CH"/>
          </a:p>
        </p:txBody>
      </p:sp>
      <p:sp>
        <p:nvSpPr>
          <p:cNvPr id="5" name="Segnaposto numero diapositiva 4"/>
          <p:cNvSpPr>
            <a:spLocks noGrp="1"/>
          </p:cNvSpPr>
          <p:nvPr>
            <p:ph type="sldNum" sz="quarter" idx="12"/>
          </p:nvPr>
        </p:nvSpPr>
        <p:spPr/>
        <p:txBody>
          <a:bodyPr/>
          <a:lstStyle/>
          <a:p>
            <a:fld id="{5DD503C0-936A-47CD-B8CB-258622B5B819}" type="slidenum">
              <a:rPr lang="de-CH" smtClean="0"/>
              <a:t>‹Nr.›</a:t>
            </a:fld>
            <a:endParaRPr lang="de-CH"/>
          </a:p>
        </p:txBody>
      </p:sp>
    </p:spTree>
    <p:extLst>
      <p:ext uri="{BB962C8B-B14F-4D97-AF65-F5344CB8AC3E}">
        <p14:creationId xmlns:p14="http://schemas.microsoft.com/office/powerpoint/2010/main" val="96985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1260A4B-8F20-4C70-B77D-A3C8D7408733}" type="datetimeFigureOut">
              <a:rPr lang="de-CH" smtClean="0"/>
              <a:t>30.01.2024</a:t>
            </a:fld>
            <a:endParaRPr lang="de-CH"/>
          </a:p>
        </p:txBody>
      </p:sp>
      <p:sp>
        <p:nvSpPr>
          <p:cNvPr id="3" name="Segnaposto piè di pagina 2"/>
          <p:cNvSpPr>
            <a:spLocks noGrp="1"/>
          </p:cNvSpPr>
          <p:nvPr>
            <p:ph type="ftr" sz="quarter" idx="11"/>
          </p:nvPr>
        </p:nvSpPr>
        <p:spPr/>
        <p:txBody>
          <a:bodyPr/>
          <a:lstStyle/>
          <a:p>
            <a:endParaRPr lang="de-CH"/>
          </a:p>
        </p:txBody>
      </p:sp>
      <p:sp>
        <p:nvSpPr>
          <p:cNvPr id="4" name="Segnaposto numero diapositiva 3"/>
          <p:cNvSpPr>
            <a:spLocks noGrp="1"/>
          </p:cNvSpPr>
          <p:nvPr>
            <p:ph type="sldNum" sz="quarter" idx="12"/>
          </p:nvPr>
        </p:nvSpPr>
        <p:spPr/>
        <p:txBody>
          <a:bodyPr/>
          <a:lstStyle/>
          <a:p>
            <a:fld id="{5DD503C0-936A-47CD-B8CB-258622B5B819}" type="slidenum">
              <a:rPr lang="de-CH" smtClean="0"/>
              <a:t>‹Nr.›</a:t>
            </a:fld>
            <a:endParaRPr lang="de-CH"/>
          </a:p>
        </p:txBody>
      </p:sp>
    </p:spTree>
    <p:extLst>
      <p:ext uri="{BB962C8B-B14F-4D97-AF65-F5344CB8AC3E}">
        <p14:creationId xmlns:p14="http://schemas.microsoft.com/office/powerpoint/2010/main" val="111629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CH"/>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de-CH"/>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1260A4B-8F20-4C70-B77D-A3C8D7408733}" type="datetimeFigureOut">
              <a:rPr lang="de-CH" smtClean="0"/>
              <a:t>30.01.2024</a:t>
            </a:fld>
            <a:endParaRPr lang="de-CH"/>
          </a:p>
        </p:txBody>
      </p:sp>
      <p:sp>
        <p:nvSpPr>
          <p:cNvPr id="6" name="Segnaposto piè di pagina 5"/>
          <p:cNvSpPr>
            <a:spLocks noGrp="1"/>
          </p:cNvSpPr>
          <p:nvPr>
            <p:ph type="ftr" sz="quarter" idx="11"/>
          </p:nvPr>
        </p:nvSpPr>
        <p:spPr/>
        <p:txBody>
          <a:bodyPr/>
          <a:lstStyle/>
          <a:p>
            <a:endParaRPr lang="de-CH"/>
          </a:p>
        </p:txBody>
      </p:sp>
      <p:sp>
        <p:nvSpPr>
          <p:cNvPr id="7" name="Segnaposto numero diapositiva 6"/>
          <p:cNvSpPr>
            <a:spLocks noGrp="1"/>
          </p:cNvSpPr>
          <p:nvPr>
            <p:ph type="sldNum" sz="quarter" idx="12"/>
          </p:nvPr>
        </p:nvSpPr>
        <p:spPr/>
        <p:txBody>
          <a:bodyPr/>
          <a:lstStyle/>
          <a:p>
            <a:fld id="{5DD503C0-936A-47CD-B8CB-258622B5B819}" type="slidenum">
              <a:rPr lang="de-CH" smtClean="0"/>
              <a:t>‹Nr.›</a:t>
            </a:fld>
            <a:endParaRPr lang="de-CH"/>
          </a:p>
        </p:txBody>
      </p:sp>
    </p:spTree>
    <p:extLst>
      <p:ext uri="{BB962C8B-B14F-4D97-AF65-F5344CB8AC3E}">
        <p14:creationId xmlns:p14="http://schemas.microsoft.com/office/powerpoint/2010/main" val="264767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CH"/>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1260A4B-8F20-4C70-B77D-A3C8D7408733}" type="datetimeFigureOut">
              <a:rPr lang="de-CH" smtClean="0"/>
              <a:t>30.01.2024</a:t>
            </a:fld>
            <a:endParaRPr lang="de-CH"/>
          </a:p>
        </p:txBody>
      </p:sp>
      <p:sp>
        <p:nvSpPr>
          <p:cNvPr id="6" name="Segnaposto piè di pagina 5"/>
          <p:cNvSpPr>
            <a:spLocks noGrp="1"/>
          </p:cNvSpPr>
          <p:nvPr>
            <p:ph type="ftr" sz="quarter" idx="11"/>
          </p:nvPr>
        </p:nvSpPr>
        <p:spPr/>
        <p:txBody>
          <a:bodyPr/>
          <a:lstStyle/>
          <a:p>
            <a:endParaRPr lang="de-CH"/>
          </a:p>
        </p:txBody>
      </p:sp>
      <p:sp>
        <p:nvSpPr>
          <p:cNvPr id="7" name="Segnaposto numero diapositiva 6"/>
          <p:cNvSpPr>
            <a:spLocks noGrp="1"/>
          </p:cNvSpPr>
          <p:nvPr>
            <p:ph type="sldNum" sz="quarter" idx="12"/>
          </p:nvPr>
        </p:nvSpPr>
        <p:spPr/>
        <p:txBody>
          <a:bodyPr/>
          <a:lstStyle/>
          <a:p>
            <a:fld id="{5DD503C0-936A-47CD-B8CB-258622B5B819}" type="slidenum">
              <a:rPr lang="de-CH" smtClean="0"/>
              <a:t>‹Nr.›</a:t>
            </a:fld>
            <a:endParaRPr lang="de-CH"/>
          </a:p>
        </p:txBody>
      </p:sp>
    </p:spTree>
    <p:extLst>
      <p:ext uri="{BB962C8B-B14F-4D97-AF65-F5344CB8AC3E}">
        <p14:creationId xmlns:p14="http://schemas.microsoft.com/office/powerpoint/2010/main" val="113705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CH"/>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de-CH"/>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60A4B-8F20-4C70-B77D-A3C8D7408733}" type="datetimeFigureOut">
              <a:rPr lang="de-CH" smtClean="0"/>
              <a:t>30.01.2024</a:t>
            </a:fld>
            <a:endParaRPr lang="de-CH"/>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503C0-936A-47CD-B8CB-258622B5B819}" type="slidenum">
              <a:rPr lang="de-CH" smtClean="0"/>
              <a:t>‹Nr.›</a:t>
            </a:fld>
            <a:endParaRPr lang="de-CH"/>
          </a:p>
        </p:txBody>
      </p:sp>
    </p:spTree>
    <p:extLst>
      <p:ext uri="{BB962C8B-B14F-4D97-AF65-F5344CB8AC3E}">
        <p14:creationId xmlns:p14="http://schemas.microsoft.com/office/powerpoint/2010/main" val="173305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bk.admin.ch/bk/de/home/dokumentation/sprachen/termdat/termdat---hilfe.html"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de-CH" b="1" dirty="0"/>
              <a:t>TERMDAT 3.0</a:t>
            </a:r>
          </a:p>
        </p:txBody>
      </p:sp>
      <p:sp>
        <p:nvSpPr>
          <p:cNvPr id="8" name="Sottotitolo 7"/>
          <p:cNvSpPr>
            <a:spLocks noGrp="1"/>
          </p:cNvSpPr>
          <p:nvPr>
            <p:ph type="subTitle" idx="1"/>
          </p:nvPr>
        </p:nvSpPr>
        <p:spPr/>
        <p:txBody>
          <a:bodyPr/>
          <a:lstStyle/>
          <a:p>
            <a:r>
              <a:rPr lang="de-CH" dirty="0"/>
              <a:t>Kurzanleitung</a:t>
            </a:r>
          </a:p>
        </p:txBody>
      </p:sp>
      <p:sp>
        <p:nvSpPr>
          <p:cNvPr id="5" name="CasellaDiTesto 4"/>
          <p:cNvSpPr txBox="1"/>
          <p:nvPr/>
        </p:nvSpPr>
        <p:spPr>
          <a:xfrm>
            <a:off x="4404360" y="5608320"/>
            <a:ext cx="3383280" cy="381000"/>
          </a:xfrm>
          <a:prstGeom prst="rect">
            <a:avLst/>
          </a:prstGeom>
          <a:noFill/>
        </p:spPr>
        <p:txBody>
          <a:bodyPr wrap="square" rtlCol="0">
            <a:spAutoFit/>
          </a:bodyPr>
          <a:lstStyle/>
          <a:p>
            <a:pPr algn="ctr"/>
            <a:r>
              <a:rPr lang="de-CH" dirty="0"/>
              <a:t>www.termdat.ch</a:t>
            </a:r>
          </a:p>
        </p:txBody>
      </p:sp>
      <p:sp>
        <p:nvSpPr>
          <p:cNvPr id="2" name="Rectangle 1"/>
          <p:cNvSpPr/>
          <p:nvPr/>
        </p:nvSpPr>
        <p:spPr>
          <a:xfrm>
            <a:off x="7159501" y="380031"/>
            <a:ext cx="3047629" cy="430887"/>
          </a:xfrm>
          <a:prstGeom prst="rect">
            <a:avLst/>
          </a:prstGeom>
        </p:spPr>
        <p:txBody>
          <a:bodyPr wrap="none">
            <a:spAutoFit/>
          </a:bodyPr>
          <a:lstStyle/>
          <a:p>
            <a:r>
              <a:rPr lang="fr-CH" sz="1100" b="1" dirty="0" err="1">
                <a:latin typeface="Arial" panose="020B0604020202020204" pitchFamily="34" charset="0"/>
                <a:cs typeface="Arial" panose="020B0604020202020204" pitchFamily="34" charset="0"/>
              </a:rPr>
              <a:t>Bundeskanzlei</a:t>
            </a:r>
            <a:r>
              <a:rPr lang="fr-CH" sz="1100" b="1" dirty="0">
                <a:latin typeface="Arial" panose="020B0604020202020204" pitchFamily="34" charset="0"/>
                <a:cs typeface="Arial" panose="020B0604020202020204" pitchFamily="34" charset="0"/>
              </a:rPr>
              <a:t> BK</a:t>
            </a:r>
          </a:p>
          <a:p>
            <a:r>
              <a:rPr lang="fr-CH" sz="1100" dirty="0" err="1">
                <a:latin typeface="Arial" panose="020B0604020202020204" pitchFamily="34" charset="0"/>
                <a:cs typeface="Arial" panose="020B0604020202020204" pitchFamily="34" charset="0"/>
              </a:rPr>
              <a:t>Zentrale</a:t>
            </a:r>
            <a:r>
              <a:rPr lang="fr-CH" sz="1100" dirty="0">
                <a:latin typeface="Arial" panose="020B0604020202020204" pitchFamily="34" charset="0"/>
                <a:cs typeface="Arial" panose="020B0604020202020204" pitchFamily="34" charset="0"/>
              </a:rPr>
              <a:t> </a:t>
            </a:r>
            <a:r>
              <a:rPr lang="fr-CH" sz="1100" dirty="0" err="1">
                <a:latin typeface="Arial" panose="020B0604020202020204" pitchFamily="34" charset="0"/>
                <a:cs typeface="Arial" panose="020B0604020202020204" pitchFamily="34" charset="0"/>
              </a:rPr>
              <a:t>Sprachdienste</a:t>
            </a:r>
            <a:r>
              <a:rPr lang="fr-CH" sz="1100" dirty="0">
                <a:latin typeface="Arial" panose="020B0604020202020204" pitchFamily="34" charset="0"/>
                <a:cs typeface="Arial" panose="020B0604020202020204" pitchFamily="34" charset="0"/>
              </a:rPr>
              <a:t>, </a:t>
            </a:r>
            <a:r>
              <a:rPr lang="fr-CH" sz="1100" dirty="0" err="1">
                <a:latin typeface="Arial" panose="020B0604020202020204" pitchFamily="34" charset="0"/>
                <a:cs typeface="Arial" panose="020B0604020202020204" pitchFamily="34" charset="0"/>
              </a:rPr>
              <a:t>Sektion</a:t>
            </a:r>
            <a:r>
              <a:rPr lang="fr-CH" sz="1100" dirty="0">
                <a:latin typeface="Arial" panose="020B0604020202020204" pitchFamily="34" charset="0"/>
                <a:cs typeface="Arial" panose="020B0604020202020204" pitchFamily="34" charset="0"/>
              </a:rPr>
              <a:t> Terminologie</a:t>
            </a:r>
          </a:p>
        </p:txBody>
      </p:sp>
      <p:pic>
        <p:nvPicPr>
          <p:cNvPr id="6" name="Picture 8"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0" y="499474"/>
            <a:ext cx="19939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14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8348" y="78046"/>
            <a:ext cx="10515600" cy="1325563"/>
          </a:xfrm>
        </p:spPr>
        <p:txBody>
          <a:bodyPr/>
          <a:lstStyle/>
          <a:p>
            <a:r>
              <a:rPr lang="de-CH" b="1" dirty="0"/>
              <a:t>  Weitere Suchkriterien: «Suche in:»</a:t>
            </a:r>
          </a:p>
        </p:txBody>
      </p:sp>
      <p:sp>
        <p:nvSpPr>
          <p:cNvPr id="17" name="CasellaDiTesto 16"/>
          <p:cNvSpPr txBox="1"/>
          <p:nvPr/>
        </p:nvSpPr>
        <p:spPr>
          <a:xfrm>
            <a:off x="714919" y="5459399"/>
            <a:ext cx="11016343"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Standardmässig sind Terminus, Abkürzung, Name, Phraseologie und Metadaten eingestellt. Es kann in beliebig vielen Felder gesucht werden. Beispiel: Suche alle Einträge, die den Ländercode «USA» enthalten.</a:t>
            </a:r>
          </a:p>
        </p:txBody>
      </p:sp>
      <p:sp>
        <p:nvSpPr>
          <p:cNvPr id="20" name="Ovale 19"/>
          <p:cNvSpPr/>
          <p:nvPr/>
        </p:nvSpPr>
        <p:spPr>
          <a:xfrm rot="10800000">
            <a:off x="6985701" y="3507131"/>
            <a:ext cx="1010194" cy="3135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1C0CE183-1670-44B6-97E5-BF868B3460BD}"/>
              </a:ext>
            </a:extLst>
          </p:cNvPr>
          <p:cNvPicPr>
            <a:picLocks noChangeAspect="1"/>
          </p:cNvPicPr>
          <p:nvPr/>
        </p:nvPicPr>
        <p:blipFill>
          <a:blip r:embed="rId2"/>
          <a:stretch>
            <a:fillRect/>
          </a:stretch>
        </p:blipFill>
        <p:spPr>
          <a:xfrm>
            <a:off x="0" y="1403609"/>
            <a:ext cx="12192000" cy="3526087"/>
          </a:xfrm>
          <a:prstGeom prst="rect">
            <a:avLst/>
          </a:prstGeom>
        </p:spPr>
      </p:pic>
    </p:spTree>
    <p:extLst>
      <p:ext uri="{BB962C8B-B14F-4D97-AF65-F5344CB8AC3E}">
        <p14:creationId xmlns:p14="http://schemas.microsoft.com/office/powerpoint/2010/main" val="58155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64371" y="65518"/>
            <a:ext cx="5275522" cy="1325563"/>
          </a:xfrm>
        </p:spPr>
        <p:txBody>
          <a:bodyPr>
            <a:normAutofit/>
          </a:bodyPr>
          <a:lstStyle/>
          <a:p>
            <a:r>
              <a:rPr lang="de-CH" sz="4000" b="1" dirty="0"/>
              <a:t>Einzelne Einträge</a:t>
            </a:r>
            <a:br>
              <a:rPr lang="de-CH" sz="4000" b="1" dirty="0"/>
            </a:br>
            <a:r>
              <a:rPr lang="de-CH" sz="4000" b="1" dirty="0"/>
              <a:t>gezielt suchen</a:t>
            </a:r>
          </a:p>
        </p:txBody>
      </p:sp>
      <p:pic>
        <p:nvPicPr>
          <p:cNvPr id="3" name="Immagine 2"/>
          <p:cNvPicPr>
            <a:picLocks noChangeAspect="1"/>
          </p:cNvPicPr>
          <p:nvPr/>
        </p:nvPicPr>
        <p:blipFill>
          <a:blip r:embed="rId2"/>
          <a:stretch>
            <a:fillRect/>
          </a:stretch>
        </p:blipFill>
        <p:spPr>
          <a:xfrm>
            <a:off x="0" y="65518"/>
            <a:ext cx="7751135" cy="6575989"/>
          </a:xfrm>
          <a:prstGeom prst="rect">
            <a:avLst/>
          </a:prstGeom>
        </p:spPr>
      </p:pic>
      <p:sp>
        <p:nvSpPr>
          <p:cNvPr id="12" name="CasellaDiTesto 11"/>
          <p:cNvSpPr txBox="1"/>
          <p:nvPr/>
        </p:nvSpPr>
        <p:spPr>
          <a:xfrm>
            <a:off x="3860232" y="1779687"/>
            <a:ext cx="3972148" cy="5078313"/>
          </a:xfrm>
          <a:prstGeom prst="rect">
            <a:avLst/>
          </a:prstGeom>
          <a:solidFill>
            <a:schemeClr val="bg1"/>
          </a:solidFill>
        </p:spPr>
        <p:txBody>
          <a:bodyPr wrap="square" rtlCol="0">
            <a:spAutoFit/>
          </a:bodyPr>
          <a:lstStyle/>
          <a:p>
            <a:endParaRPr lang="de-CH" sz="1600" dirty="0"/>
          </a:p>
          <a:p>
            <a:endParaRPr lang="de-CH" sz="1600" dirty="0"/>
          </a:p>
          <a:p>
            <a:r>
              <a:rPr lang="de-CH" sz="1600" dirty="0"/>
              <a:t>Einträge können mit der ID gesucht werden, und zwar mit folgender Syntax:</a:t>
            </a:r>
          </a:p>
          <a:p>
            <a:r>
              <a:rPr lang="en-US" sz="1600" b="1" dirty="0" err="1"/>
              <a:t>EntryId</a:t>
            </a:r>
            <a:r>
              <a:rPr lang="en-US" sz="1600" b="1" dirty="0"/>
              <a:t>: </a:t>
            </a:r>
            <a:r>
              <a:rPr lang="en-US" sz="1600" b="1" dirty="0" err="1"/>
              <a:t>xxxx</a:t>
            </a:r>
            <a:endParaRPr lang="de-CH" sz="1600" dirty="0"/>
          </a:p>
          <a:p>
            <a:r>
              <a:rPr lang="en-US" sz="1600" b="1" dirty="0" err="1"/>
              <a:t>EntryId</a:t>
            </a:r>
            <a:r>
              <a:rPr lang="en-US" sz="1600" b="1" dirty="0"/>
              <a:t>: (</a:t>
            </a:r>
            <a:r>
              <a:rPr lang="en-US" sz="1600" b="1" dirty="0" err="1"/>
              <a:t>xxxx</a:t>
            </a:r>
            <a:r>
              <a:rPr lang="en-US" sz="1600" b="1" dirty="0"/>
              <a:t> OR </a:t>
            </a:r>
            <a:r>
              <a:rPr lang="en-US" sz="1600" b="1" dirty="0" err="1"/>
              <a:t>xxxx</a:t>
            </a:r>
            <a:r>
              <a:rPr lang="en-US" sz="1600" b="1" dirty="0"/>
              <a:t> OR </a:t>
            </a:r>
            <a:r>
              <a:rPr lang="en-US" sz="1600" b="1" dirty="0" err="1"/>
              <a:t>xxxx</a:t>
            </a:r>
            <a:r>
              <a:rPr lang="en-US" sz="1600" b="1" dirty="0"/>
              <a:t>)</a:t>
            </a:r>
          </a:p>
          <a:p>
            <a:endParaRPr lang="en-US" sz="1600" dirty="0"/>
          </a:p>
          <a:p>
            <a:r>
              <a:rPr lang="en-US" sz="1600" dirty="0"/>
              <a:t>Die ID </a:t>
            </a:r>
            <a:r>
              <a:rPr lang="en-US" sz="1600" dirty="0" err="1"/>
              <a:t>befindet</a:t>
            </a:r>
            <a:r>
              <a:rPr lang="en-US" sz="1600" dirty="0"/>
              <a:t> </a:t>
            </a:r>
            <a:r>
              <a:rPr lang="en-US" sz="1600" dirty="0" err="1"/>
              <a:t>sich</a:t>
            </a:r>
            <a:r>
              <a:rPr lang="en-US" sz="1600" dirty="0"/>
              <a:t> in den </a:t>
            </a:r>
            <a:r>
              <a:rPr lang="en-US" sz="1600" dirty="0" err="1"/>
              <a:t>Kopfdaten</a:t>
            </a:r>
            <a:r>
              <a:rPr lang="en-US" sz="1600" dirty="0"/>
              <a:t>.</a:t>
            </a:r>
          </a:p>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de-CH" dirty="0"/>
          </a:p>
        </p:txBody>
      </p:sp>
      <p:pic>
        <p:nvPicPr>
          <p:cNvPr id="4" name="Immagine 3"/>
          <p:cNvPicPr>
            <a:picLocks noChangeAspect="1"/>
          </p:cNvPicPr>
          <p:nvPr/>
        </p:nvPicPr>
        <p:blipFill>
          <a:blip r:embed="rId3"/>
          <a:stretch>
            <a:fillRect/>
          </a:stretch>
        </p:blipFill>
        <p:spPr>
          <a:xfrm>
            <a:off x="7832380" y="1574800"/>
            <a:ext cx="4235573" cy="4497929"/>
          </a:xfrm>
          <a:prstGeom prst="rect">
            <a:avLst/>
          </a:prstGeom>
        </p:spPr>
      </p:pic>
      <p:sp>
        <p:nvSpPr>
          <p:cNvPr id="6" name="Ovale 5"/>
          <p:cNvSpPr/>
          <p:nvPr/>
        </p:nvSpPr>
        <p:spPr>
          <a:xfrm>
            <a:off x="7832380" y="1815107"/>
            <a:ext cx="1010194" cy="4637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Ovale 10"/>
          <p:cNvSpPr/>
          <p:nvPr/>
        </p:nvSpPr>
        <p:spPr>
          <a:xfrm>
            <a:off x="0" y="809625"/>
            <a:ext cx="2095500" cy="5814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211424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de-CH" b="1" dirty="0"/>
              <a:t>(Fach-/Sachgebiete) TERMDAT-Klassifikation</a:t>
            </a:r>
          </a:p>
        </p:txBody>
      </p:sp>
      <p:pic>
        <p:nvPicPr>
          <p:cNvPr id="3" name="Immagine 2"/>
          <p:cNvPicPr>
            <a:picLocks noChangeAspect="1"/>
          </p:cNvPicPr>
          <p:nvPr/>
        </p:nvPicPr>
        <p:blipFill>
          <a:blip r:embed="rId2"/>
          <a:stretch>
            <a:fillRect/>
          </a:stretch>
        </p:blipFill>
        <p:spPr>
          <a:xfrm>
            <a:off x="1122509" y="1797013"/>
            <a:ext cx="9096375" cy="4667250"/>
          </a:xfrm>
          <a:prstGeom prst="rect">
            <a:avLst/>
          </a:prstGeom>
        </p:spPr>
      </p:pic>
      <p:sp>
        <p:nvSpPr>
          <p:cNvPr id="5" name="Fumetto 2 4"/>
          <p:cNvSpPr/>
          <p:nvPr/>
        </p:nvSpPr>
        <p:spPr>
          <a:xfrm>
            <a:off x="7939639" y="2659896"/>
            <a:ext cx="3936928" cy="2443732"/>
          </a:xfrm>
          <a:prstGeom prst="wedgeRoundRectCallout">
            <a:avLst>
              <a:gd name="adj1" fmla="val -70680"/>
              <a:gd name="adj2" fmla="val 24837"/>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Die TERMDAT-Klassifikation ist klar und übersichtlich. Es werden die Fachgebiete und die dazugehörigen Sachgebiete angezeigt. Die vollständige TERMDAT-Klassifikation findet sich auf der </a:t>
            </a:r>
            <a:r>
              <a:rPr lang="de-CH" sz="1600" dirty="0">
                <a:solidFill>
                  <a:schemeClr val="tx1"/>
                </a:solidFill>
                <a:hlinkClick r:id="rId3"/>
              </a:rPr>
              <a:t>TERMDAT-Hilfeseite</a:t>
            </a:r>
            <a:r>
              <a:rPr lang="de-CH" sz="1600" dirty="0">
                <a:solidFill>
                  <a:schemeClr val="tx1"/>
                </a:solidFill>
              </a:rPr>
              <a:t>.</a:t>
            </a:r>
          </a:p>
        </p:txBody>
      </p:sp>
      <p:sp>
        <p:nvSpPr>
          <p:cNvPr id="7" name="Fumetto 2 6"/>
          <p:cNvSpPr/>
          <p:nvPr/>
        </p:nvSpPr>
        <p:spPr>
          <a:xfrm>
            <a:off x="4167963" y="4933506"/>
            <a:ext cx="3856074" cy="1637082"/>
          </a:xfrm>
          <a:prstGeom prst="wedgeRoundRectCallout">
            <a:avLst>
              <a:gd name="adj1" fmla="val -67979"/>
              <a:gd name="adj2" fmla="val 837"/>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Die TERMDAT-Klassifikation kann durchsucht werden. Gibt man z. B. «Bild» ein, werden sämtliche Fach- und Sachgebiete angezeigt, die diese Zeichenkette enthalten.</a:t>
            </a:r>
          </a:p>
        </p:txBody>
      </p:sp>
    </p:spTree>
    <p:extLst>
      <p:ext uri="{BB962C8B-B14F-4D97-AF65-F5344CB8AC3E}">
        <p14:creationId xmlns:p14="http://schemas.microsoft.com/office/powerpoint/2010/main" val="45070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9949" y="0"/>
            <a:ext cx="10515600" cy="1325563"/>
          </a:xfrm>
        </p:spPr>
        <p:txBody>
          <a:bodyPr/>
          <a:lstStyle/>
          <a:p>
            <a:r>
              <a:rPr lang="de-CH" b="1" dirty="0"/>
              <a:t>Anzeigemöglichkeiten</a:t>
            </a:r>
          </a:p>
        </p:txBody>
      </p:sp>
      <p:pic>
        <p:nvPicPr>
          <p:cNvPr id="3" name="Immagine 2"/>
          <p:cNvPicPr>
            <a:picLocks noChangeAspect="1"/>
          </p:cNvPicPr>
          <p:nvPr/>
        </p:nvPicPr>
        <p:blipFill>
          <a:blip r:embed="rId2"/>
          <a:stretch>
            <a:fillRect/>
          </a:stretch>
        </p:blipFill>
        <p:spPr>
          <a:xfrm>
            <a:off x="0" y="1488559"/>
            <a:ext cx="12150894" cy="5369442"/>
          </a:xfrm>
          <a:prstGeom prst="rect">
            <a:avLst/>
          </a:prstGeom>
        </p:spPr>
      </p:pic>
      <p:sp>
        <p:nvSpPr>
          <p:cNvPr id="4" name="Fumetto 2 3"/>
          <p:cNvSpPr/>
          <p:nvPr/>
        </p:nvSpPr>
        <p:spPr>
          <a:xfrm>
            <a:off x="3312438" y="4007991"/>
            <a:ext cx="1480806" cy="1117384"/>
          </a:xfrm>
          <a:prstGeom prst="wedgeRoundRectCallout">
            <a:avLst>
              <a:gd name="adj1" fmla="val -70680"/>
              <a:gd name="adj2" fmla="val 24837"/>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solidFill>
                  <a:schemeClr val="tx1"/>
                </a:solidFill>
              </a:rPr>
              <a:t>Über diese Pfeil-Schaltfläche kann die Trefferliste ausgeblendet werden.</a:t>
            </a:r>
          </a:p>
        </p:txBody>
      </p:sp>
      <p:sp>
        <p:nvSpPr>
          <p:cNvPr id="5" name="Fumetto 2 4"/>
          <p:cNvSpPr/>
          <p:nvPr/>
        </p:nvSpPr>
        <p:spPr>
          <a:xfrm>
            <a:off x="5665152" y="2074902"/>
            <a:ext cx="4849522" cy="711193"/>
          </a:xfrm>
          <a:prstGeom prst="wedgeRoundRectCallout">
            <a:avLst>
              <a:gd name="adj1" fmla="val -55596"/>
              <a:gd name="adj2" fmla="val 21331"/>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chemeClr val="tx1"/>
                </a:solidFill>
              </a:rPr>
              <a:t>Die Anzeige des Eintrags kann personalisiert werden:</a:t>
            </a:r>
          </a:p>
          <a:p>
            <a:r>
              <a:rPr lang="de-CH" sz="1200" dirty="0">
                <a:solidFill>
                  <a:schemeClr val="tx1"/>
                </a:solidFill>
              </a:rPr>
              <a:t>Minimal = Terminus, Name, Phraseologie, Abkürzung und Quellen</a:t>
            </a:r>
          </a:p>
          <a:p>
            <a:r>
              <a:rPr lang="de-CH" sz="1200" dirty="0">
                <a:solidFill>
                  <a:schemeClr val="tx1"/>
                </a:solidFill>
              </a:rPr>
              <a:t>Vollständig = alle Eintragsfelder, die Daten enthalten.</a:t>
            </a:r>
          </a:p>
        </p:txBody>
      </p:sp>
      <p:sp>
        <p:nvSpPr>
          <p:cNvPr id="8" name="Fumetto 2 7"/>
          <p:cNvSpPr/>
          <p:nvPr/>
        </p:nvSpPr>
        <p:spPr>
          <a:xfrm>
            <a:off x="892027" y="3223309"/>
            <a:ext cx="1647383" cy="1057746"/>
          </a:xfrm>
          <a:prstGeom prst="wedgeRoundRectCallout">
            <a:avLst>
              <a:gd name="adj1" fmla="val 34871"/>
              <a:gd name="adj2" fmla="val -70100"/>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solidFill>
                  <a:schemeClr val="tx1"/>
                </a:solidFill>
              </a:rPr>
              <a:t>Es können 25, 50, 75 oder 100 Treffer ausgewählt werden.</a:t>
            </a:r>
          </a:p>
        </p:txBody>
      </p:sp>
      <p:sp>
        <p:nvSpPr>
          <p:cNvPr id="9" name="Ovale 8"/>
          <p:cNvSpPr/>
          <p:nvPr/>
        </p:nvSpPr>
        <p:spPr>
          <a:xfrm>
            <a:off x="3028218" y="2448099"/>
            <a:ext cx="1227898" cy="3379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Ovale 9"/>
          <p:cNvSpPr/>
          <p:nvPr/>
        </p:nvSpPr>
        <p:spPr>
          <a:xfrm>
            <a:off x="1391998" y="2634817"/>
            <a:ext cx="1534082" cy="3379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Ovale 10"/>
          <p:cNvSpPr/>
          <p:nvPr/>
        </p:nvSpPr>
        <p:spPr>
          <a:xfrm>
            <a:off x="2788742" y="4566683"/>
            <a:ext cx="478951" cy="5068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Ovale 11"/>
          <p:cNvSpPr/>
          <p:nvPr/>
        </p:nvSpPr>
        <p:spPr>
          <a:xfrm>
            <a:off x="4233093" y="2369127"/>
            <a:ext cx="1120303" cy="4225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7418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3478" y="214743"/>
            <a:ext cx="10515600" cy="775566"/>
          </a:xfrm>
        </p:spPr>
        <p:txBody>
          <a:bodyPr/>
          <a:lstStyle/>
          <a:p>
            <a:r>
              <a:rPr lang="de-CH" b="1" dirty="0"/>
              <a:t>Der TERMDAT - Eintrag</a:t>
            </a:r>
          </a:p>
        </p:txBody>
      </p:sp>
      <p:pic>
        <p:nvPicPr>
          <p:cNvPr id="4" name="Immagine 3"/>
          <p:cNvPicPr>
            <a:picLocks noChangeAspect="1"/>
          </p:cNvPicPr>
          <p:nvPr/>
        </p:nvPicPr>
        <p:blipFill>
          <a:blip r:embed="rId2"/>
          <a:stretch>
            <a:fillRect/>
          </a:stretch>
        </p:blipFill>
        <p:spPr>
          <a:xfrm>
            <a:off x="145672" y="2109144"/>
            <a:ext cx="12046328" cy="4083214"/>
          </a:xfrm>
          <a:prstGeom prst="rect">
            <a:avLst/>
          </a:prstGeom>
        </p:spPr>
      </p:pic>
      <p:sp>
        <p:nvSpPr>
          <p:cNvPr id="8" name="Fumetto 2 7"/>
          <p:cNvSpPr/>
          <p:nvPr/>
        </p:nvSpPr>
        <p:spPr>
          <a:xfrm>
            <a:off x="9452344" y="595423"/>
            <a:ext cx="2147778" cy="1513721"/>
          </a:xfrm>
          <a:prstGeom prst="wedgeRoundRectCallout">
            <a:avLst>
              <a:gd name="adj1" fmla="val 51731"/>
              <a:gd name="adj2" fmla="val 65004"/>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solidFill>
                  <a:schemeClr val="tx1"/>
                </a:solidFill>
              </a:rPr>
              <a:t>Hier wird die URL des Eintrags kopiert. So kann z. B. der Link auf den Eintrag per E-Mail mitgeteilt oder in einem anderen Browserregister geöffnet werden.</a:t>
            </a:r>
          </a:p>
        </p:txBody>
      </p:sp>
      <p:sp>
        <p:nvSpPr>
          <p:cNvPr id="9" name="Fumetto 2 8"/>
          <p:cNvSpPr/>
          <p:nvPr/>
        </p:nvSpPr>
        <p:spPr>
          <a:xfrm>
            <a:off x="9323371" y="4223588"/>
            <a:ext cx="2405723" cy="1154473"/>
          </a:xfrm>
          <a:prstGeom prst="wedgeRoundRectCallout">
            <a:avLst>
              <a:gd name="adj1" fmla="val -58152"/>
              <a:gd name="adj2" fmla="val 12977"/>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a:solidFill>
                  <a:schemeClr val="tx1"/>
                </a:solidFill>
              </a:rPr>
              <a:t>Hier sind die Einträge aufgeführt, die einen Verweis auf den geöffneten Eintrag enthalten. Diese Einträge stehen zum geöffneten Eintrag in einer begrifflichen Beziehung. Dies gibt einen kleinen Überblick über den Kontext und das Sachgebiet.</a:t>
            </a:r>
          </a:p>
        </p:txBody>
      </p:sp>
      <p:sp>
        <p:nvSpPr>
          <p:cNvPr id="10" name="Fumetto 2 9"/>
          <p:cNvSpPr/>
          <p:nvPr/>
        </p:nvSpPr>
        <p:spPr>
          <a:xfrm>
            <a:off x="3931167" y="5732473"/>
            <a:ext cx="3001261" cy="919769"/>
          </a:xfrm>
          <a:prstGeom prst="wedgeRoundRectCallout">
            <a:avLst>
              <a:gd name="adj1" fmla="val -51195"/>
              <a:gd name="adj2" fmla="val -83827"/>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solidFill>
                  <a:schemeClr val="tx1"/>
                </a:solidFill>
              </a:rPr>
              <a:t>Synonyme, die zu vermeiden sind, werden  durchgestrichen. Veraltete oder seltene Synonyme sind grau formatiert.</a:t>
            </a:r>
          </a:p>
        </p:txBody>
      </p:sp>
      <p:sp>
        <p:nvSpPr>
          <p:cNvPr id="11" name="Fumetto 2 10"/>
          <p:cNvSpPr/>
          <p:nvPr/>
        </p:nvSpPr>
        <p:spPr>
          <a:xfrm>
            <a:off x="6932428" y="451798"/>
            <a:ext cx="2147778" cy="1513721"/>
          </a:xfrm>
          <a:prstGeom prst="wedgeRoundRectCallout">
            <a:avLst>
              <a:gd name="adj1" fmla="val 25988"/>
              <a:gd name="adj2" fmla="val 59385"/>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solidFill>
                  <a:schemeClr val="tx1"/>
                </a:solidFill>
              </a:rPr>
              <a:t>Kopfdaten werden neben den Sprachzonen des Eintrags angezeigt. Sie können ausgeblendet werden.</a:t>
            </a:r>
          </a:p>
        </p:txBody>
      </p:sp>
      <p:sp>
        <p:nvSpPr>
          <p:cNvPr id="14" name="Fumetto 2 13"/>
          <p:cNvSpPr/>
          <p:nvPr/>
        </p:nvSpPr>
        <p:spPr>
          <a:xfrm>
            <a:off x="7717537" y="6098007"/>
            <a:ext cx="4311820" cy="648586"/>
          </a:xfrm>
          <a:prstGeom prst="wedgeRoundRectCallout">
            <a:avLst>
              <a:gd name="adj1" fmla="val -25936"/>
              <a:gd name="adj2" fmla="val -92409"/>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solidFill>
                  <a:schemeClr val="tx1"/>
                </a:solidFill>
              </a:rPr>
              <a:t>Hier kann man der Sektion Terminologie eine Rückmeldung zum Eintrag per E-Mail senden (Vorschlag zur Ergänzung von Synonymen oder Entsprechungen, Hinweis auf Tippfehler usw.).</a:t>
            </a:r>
          </a:p>
        </p:txBody>
      </p:sp>
      <p:sp>
        <p:nvSpPr>
          <p:cNvPr id="15" name="Fumetto 2 14"/>
          <p:cNvSpPr/>
          <p:nvPr/>
        </p:nvSpPr>
        <p:spPr>
          <a:xfrm>
            <a:off x="907491" y="1251067"/>
            <a:ext cx="4725665" cy="919768"/>
          </a:xfrm>
          <a:prstGeom prst="wedgeRoundRectCallout">
            <a:avLst>
              <a:gd name="adj1" fmla="val 16009"/>
              <a:gd name="adj2" fmla="val 79427"/>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solidFill>
                  <a:schemeClr val="tx1"/>
                </a:solidFill>
              </a:rPr>
              <a:t>Der erste Terminus ist die bevorzugte Benennung. Die Reihenfolge der Synonyme entspricht einer Wertung und widerspiegelt die Priorisierung, oft auch die Häufigkeit der Verwendung. Zu vermeidende, veraltete und seltene Benennungen sind zuletzt aufgeführt und mit einer Anmerkung (USG:)</a:t>
            </a:r>
            <a:r>
              <a:rPr lang="de-CH" sz="1200" dirty="0">
                <a:solidFill>
                  <a:schemeClr val="tx1"/>
                </a:solidFill>
                <a:sym typeface="Wingdings" panose="05000000000000000000" pitchFamily="2" charset="2"/>
              </a:rPr>
              <a:t> versehen.</a:t>
            </a:r>
            <a:endParaRPr lang="de-CH" sz="1200" dirty="0">
              <a:solidFill>
                <a:schemeClr val="tx1"/>
              </a:solidFill>
            </a:endParaRPr>
          </a:p>
        </p:txBody>
      </p:sp>
      <p:sp>
        <p:nvSpPr>
          <p:cNvPr id="16" name="Fumetto 2 15"/>
          <p:cNvSpPr/>
          <p:nvPr/>
        </p:nvSpPr>
        <p:spPr>
          <a:xfrm>
            <a:off x="9771907" y="3774753"/>
            <a:ext cx="1766595" cy="344037"/>
          </a:xfrm>
          <a:prstGeom prst="wedgeRoundRectCallout">
            <a:avLst>
              <a:gd name="adj1" fmla="val -77683"/>
              <a:gd name="adj2" fmla="val 10023"/>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a:solidFill>
                  <a:schemeClr val="tx1"/>
                </a:solidFill>
              </a:rPr>
              <a:t>Qualität des Eintrags 1-5</a:t>
            </a:r>
          </a:p>
        </p:txBody>
      </p:sp>
      <p:sp>
        <p:nvSpPr>
          <p:cNvPr id="17" name="Fumetto 2 16"/>
          <p:cNvSpPr/>
          <p:nvPr/>
        </p:nvSpPr>
        <p:spPr>
          <a:xfrm>
            <a:off x="1520455" y="2775098"/>
            <a:ext cx="1070433" cy="839973"/>
          </a:xfrm>
          <a:prstGeom prst="wedgeRoundRectCallout">
            <a:avLst>
              <a:gd name="adj1" fmla="val 66553"/>
              <a:gd name="adj2" fmla="val 27480"/>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a:solidFill>
                  <a:schemeClr val="tx1"/>
                </a:solidFill>
              </a:rPr>
              <a:t>„nach“ bedeutet, dass die Information umformuliert wurde.</a:t>
            </a:r>
          </a:p>
        </p:txBody>
      </p:sp>
      <p:sp>
        <p:nvSpPr>
          <p:cNvPr id="18" name="Fumetto 2 17"/>
          <p:cNvSpPr/>
          <p:nvPr/>
        </p:nvSpPr>
        <p:spPr>
          <a:xfrm>
            <a:off x="1158520" y="3698803"/>
            <a:ext cx="1528491" cy="839973"/>
          </a:xfrm>
          <a:prstGeom prst="wedgeRoundRectCallout">
            <a:avLst>
              <a:gd name="adj1" fmla="val -72295"/>
              <a:gd name="adj2" fmla="val -42374"/>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a:solidFill>
                  <a:schemeClr val="tx1"/>
                </a:solidFill>
              </a:rPr>
              <a:t>Zusatzinformationen zur </a:t>
            </a:r>
          </a:p>
          <a:p>
            <a:pPr algn="ctr"/>
            <a:r>
              <a:rPr lang="de-CH" sz="1000" dirty="0">
                <a:solidFill>
                  <a:schemeClr val="tx1"/>
                </a:solidFill>
              </a:rPr>
              <a:t>Benennung und zum Begriff</a:t>
            </a:r>
          </a:p>
        </p:txBody>
      </p:sp>
      <p:sp>
        <p:nvSpPr>
          <p:cNvPr id="19" name="Fumetto 2 18"/>
          <p:cNvSpPr/>
          <p:nvPr/>
        </p:nvSpPr>
        <p:spPr>
          <a:xfrm>
            <a:off x="3511296" y="4223588"/>
            <a:ext cx="1389888" cy="522009"/>
          </a:xfrm>
          <a:prstGeom prst="wedgeRoundRectCallout">
            <a:avLst>
              <a:gd name="adj1" fmla="val -66649"/>
              <a:gd name="adj2" fmla="val -27977"/>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100" dirty="0">
                <a:solidFill>
                  <a:schemeClr val="tx1"/>
                </a:solidFill>
              </a:rPr>
              <a:t>Verlinkter Verweis</a:t>
            </a:r>
          </a:p>
          <a:p>
            <a:pPr algn="ctr"/>
            <a:r>
              <a:rPr lang="de-CH" sz="1100" dirty="0">
                <a:solidFill>
                  <a:schemeClr val="tx1"/>
                </a:solidFill>
              </a:rPr>
              <a:t>auf andere Einträge</a:t>
            </a:r>
          </a:p>
        </p:txBody>
      </p:sp>
      <p:sp>
        <p:nvSpPr>
          <p:cNvPr id="26" name="Fumetto 2 25"/>
          <p:cNvSpPr/>
          <p:nvPr/>
        </p:nvSpPr>
        <p:spPr>
          <a:xfrm>
            <a:off x="8984991" y="2345074"/>
            <a:ext cx="1165923" cy="255160"/>
          </a:xfrm>
          <a:prstGeom prst="wedgeRoundRectCallout">
            <a:avLst>
              <a:gd name="adj1" fmla="val -63679"/>
              <a:gd name="adj2" fmla="val -23273"/>
              <a:gd name="adj3" fmla="val 16667"/>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a:solidFill>
                  <a:schemeClr val="tx1"/>
                </a:solidFill>
              </a:rPr>
              <a:t>Eintragsnummer</a:t>
            </a:r>
          </a:p>
        </p:txBody>
      </p:sp>
      <p:sp>
        <p:nvSpPr>
          <p:cNvPr id="27" name="Fumetto 2 26"/>
          <p:cNvSpPr/>
          <p:nvPr/>
        </p:nvSpPr>
        <p:spPr>
          <a:xfrm>
            <a:off x="10083566" y="2771128"/>
            <a:ext cx="1945789" cy="851738"/>
          </a:xfrm>
          <a:prstGeom prst="wedgeRoundRectCallout">
            <a:avLst>
              <a:gd name="adj1" fmla="val -121752"/>
              <a:gd name="adj2" fmla="val 63682"/>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a:solidFill>
                  <a:schemeClr val="tx1"/>
                </a:solidFill>
              </a:rPr>
              <a:t>Grün: validierter Eintrag</a:t>
            </a:r>
          </a:p>
          <a:p>
            <a:pPr algn="ctr"/>
            <a:r>
              <a:rPr lang="de-CH" sz="1000" dirty="0">
                <a:solidFill>
                  <a:schemeClr val="tx1"/>
                </a:solidFill>
              </a:rPr>
              <a:t>Gelb: Eintrag in Bearbeitung</a:t>
            </a:r>
          </a:p>
          <a:p>
            <a:pPr algn="ctr"/>
            <a:r>
              <a:rPr lang="de-CH" sz="1000" dirty="0">
                <a:solidFill>
                  <a:schemeClr val="tx1"/>
                </a:solidFill>
              </a:rPr>
              <a:t>Schwarz: kein ACH-Eintrag (validiert oder in Bearbeitung) .</a:t>
            </a:r>
          </a:p>
        </p:txBody>
      </p:sp>
      <p:sp>
        <p:nvSpPr>
          <p:cNvPr id="28" name="Fumetto 2 27"/>
          <p:cNvSpPr/>
          <p:nvPr/>
        </p:nvSpPr>
        <p:spPr>
          <a:xfrm>
            <a:off x="5001768" y="4223588"/>
            <a:ext cx="2906497" cy="444739"/>
          </a:xfrm>
          <a:prstGeom prst="wedgeRoundRectCallout">
            <a:avLst>
              <a:gd name="adj1" fmla="val 57703"/>
              <a:gd name="adj2" fmla="val 6932"/>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solidFill>
                  <a:schemeClr val="tx1"/>
                </a:solidFill>
              </a:rPr>
              <a:t>In Grossbuchstaben: Fachgebiet (allgemeiner)</a:t>
            </a:r>
          </a:p>
          <a:p>
            <a:pPr algn="ctr"/>
            <a:r>
              <a:rPr lang="de-CH" sz="1050" dirty="0">
                <a:solidFill>
                  <a:schemeClr val="tx1"/>
                </a:solidFill>
              </a:rPr>
              <a:t>Gross-/Kleinschreibung: Sachgebiet (spezifischer)</a:t>
            </a:r>
          </a:p>
        </p:txBody>
      </p:sp>
      <p:sp>
        <p:nvSpPr>
          <p:cNvPr id="21" name="Ovale 20"/>
          <p:cNvSpPr/>
          <p:nvPr/>
        </p:nvSpPr>
        <p:spPr>
          <a:xfrm>
            <a:off x="11568221" y="2252769"/>
            <a:ext cx="478951" cy="5068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29226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5DAE7B7-541B-4907-9C54-3EA481759089}"/>
              </a:ext>
            </a:extLst>
          </p:cNvPr>
          <p:cNvPicPr>
            <a:picLocks noChangeAspect="1"/>
          </p:cNvPicPr>
          <p:nvPr/>
        </p:nvPicPr>
        <p:blipFill>
          <a:blip r:embed="rId2"/>
          <a:stretch>
            <a:fillRect/>
          </a:stretch>
        </p:blipFill>
        <p:spPr>
          <a:xfrm>
            <a:off x="381739" y="1033347"/>
            <a:ext cx="10656163" cy="3086143"/>
          </a:xfrm>
          <a:prstGeom prst="rect">
            <a:avLst/>
          </a:prstGeom>
        </p:spPr>
      </p:pic>
      <p:sp>
        <p:nvSpPr>
          <p:cNvPr id="9" name="Fumetto 2 8"/>
          <p:cNvSpPr/>
          <p:nvPr/>
        </p:nvSpPr>
        <p:spPr>
          <a:xfrm>
            <a:off x="1781175" y="997527"/>
            <a:ext cx="5010324" cy="463608"/>
          </a:xfrm>
          <a:prstGeom prst="wedgeRoundRectCallout">
            <a:avLst>
              <a:gd name="adj1" fmla="val -18441"/>
              <a:gd name="adj2" fmla="val 140720"/>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Auf den Titel oder auf «Suche» klicken, um zur Homepage zurückzukehren</a:t>
            </a:r>
          </a:p>
        </p:txBody>
      </p:sp>
      <p:sp>
        <p:nvSpPr>
          <p:cNvPr id="10" name="Fumetto 2 9"/>
          <p:cNvSpPr/>
          <p:nvPr/>
        </p:nvSpPr>
        <p:spPr>
          <a:xfrm>
            <a:off x="9157224" y="431751"/>
            <a:ext cx="2266950" cy="1143002"/>
          </a:xfrm>
          <a:prstGeom prst="wedgeRoundRectCallout">
            <a:avLst>
              <a:gd name="adj1" fmla="val -19005"/>
              <a:gd name="adj2" fmla="val 90152"/>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Die Sprache der Oberfläche kann hier gewechselt werden.</a:t>
            </a:r>
          </a:p>
        </p:txBody>
      </p:sp>
      <p:sp>
        <p:nvSpPr>
          <p:cNvPr id="11" name="Fumetto 2 10"/>
          <p:cNvSpPr/>
          <p:nvPr/>
        </p:nvSpPr>
        <p:spPr>
          <a:xfrm>
            <a:off x="5460013" y="3588322"/>
            <a:ext cx="3091319" cy="2768028"/>
          </a:xfrm>
          <a:prstGeom prst="wedgeRoundRectCallout">
            <a:avLst>
              <a:gd name="adj1" fmla="val 19394"/>
              <a:gd name="adj2" fmla="val -67527"/>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a:solidFill>
                  <a:schemeClr val="tx1"/>
                </a:solidFill>
              </a:rPr>
              <a:t>Als Ausgangs- und Zielsprachen sind standardmässig eingestellt:</a:t>
            </a:r>
          </a:p>
          <a:p>
            <a:pPr marL="742950" lvl="1" indent="-285750">
              <a:buFont typeface="Arial" panose="020B0604020202020204" pitchFamily="34" charset="0"/>
              <a:buChar char="•"/>
            </a:pPr>
            <a:r>
              <a:rPr lang="de-CH" sz="1600" dirty="0">
                <a:solidFill>
                  <a:schemeClr val="tx1"/>
                </a:solidFill>
              </a:rPr>
              <a:t>Deutsch</a:t>
            </a:r>
          </a:p>
          <a:p>
            <a:pPr marL="742950" lvl="1" indent="-285750">
              <a:buFont typeface="Arial" panose="020B0604020202020204" pitchFamily="34" charset="0"/>
              <a:buChar char="•"/>
            </a:pPr>
            <a:r>
              <a:rPr lang="de-CH" sz="1600" dirty="0">
                <a:solidFill>
                  <a:schemeClr val="tx1"/>
                </a:solidFill>
              </a:rPr>
              <a:t>Französisch</a:t>
            </a:r>
          </a:p>
          <a:p>
            <a:pPr marL="742950" lvl="1" indent="-285750">
              <a:buFont typeface="Arial" panose="020B0604020202020204" pitchFamily="34" charset="0"/>
              <a:buChar char="•"/>
            </a:pPr>
            <a:r>
              <a:rPr lang="de-CH" sz="1600" dirty="0">
                <a:solidFill>
                  <a:schemeClr val="tx1"/>
                </a:solidFill>
              </a:rPr>
              <a:t>Italienisch</a:t>
            </a:r>
          </a:p>
          <a:p>
            <a:pPr marL="742950" lvl="1" indent="-285750">
              <a:buFont typeface="Arial" panose="020B0604020202020204" pitchFamily="34" charset="0"/>
              <a:buChar char="•"/>
            </a:pPr>
            <a:r>
              <a:rPr lang="de-CH" sz="1600" dirty="0">
                <a:solidFill>
                  <a:schemeClr val="tx1"/>
                </a:solidFill>
              </a:rPr>
              <a:t>Rätoromanisch</a:t>
            </a:r>
          </a:p>
          <a:p>
            <a:pPr marL="742950" lvl="1" indent="-285750">
              <a:buFont typeface="Arial" panose="020B0604020202020204" pitchFamily="34" charset="0"/>
              <a:buChar char="•"/>
            </a:pPr>
            <a:r>
              <a:rPr lang="de-CH" sz="1600" dirty="0">
                <a:solidFill>
                  <a:schemeClr val="tx1"/>
                </a:solidFill>
              </a:rPr>
              <a:t>Englisch</a:t>
            </a:r>
          </a:p>
          <a:p>
            <a:pPr lvl="1"/>
            <a:endParaRPr lang="de-CH" sz="1600" dirty="0">
              <a:solidFill>
                <a:schemeClr val="tx1"/>
              </a:solidFill>
            </a:endParaRPr>
          </a:p>
        </p:txBody>
      </p:sp>
      <p:sp>
        <p:nvSpPr>
          <p:cNvPr id="12" name="Fumetto 2 11"/>
          <p:cNvSpPr/>
          <p:nvPr/>
        </p:nvSpPr>
        <p:spPr>
          <a:xfrm>
            <a:off x="549287" y="3338968"/>
            <a:ext cx="4010283" cy="3282063"/>
          </a:xfrm>
          <a:prstGeom prst="wedgeRoundRectCallout">
            <a:avLst>
              <a:gd name="adj1" fmla="val -23714"/>
              <a:gd name="adj2" fmla="val -57699"/>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a:solidFill>
                  <a:schemeClr val="tx1"/>
                </a:solidFill>
              </a:rPr>
              <a:t>Priorisiert werden in der Standardsuche:</a:t>
            </a:r>
          </a:p>
          <a:p>
            <a:pPr marL="285750" indent="-285750">
              <a:buFont typeface="Arial" panose="020B0604020202020204" pitchFamily="34" charset="0"/>
              <a:buChar char="•"/>
            </a:pPr>
            <a:r>
              <a:rPr lang="de-CH" sz="1600" dirty="0">
                <a:solidFill>
                  <a:schemeClr val="tx1"/>
                </a:solidFill>
              </a:rPr>
              <a:t>exakte Treffer </a:t>
            </a:r>
          </a:p>
          <a:p>
            <a:pPr marL="285750" indent="-285750">
              <a:buFont typeface="Arial" panose="020B0604020202020204" pitchFamily="34" charset="0"/>
              <a:buChar char="•"/>
            </a:pPr>
            <a:r>
              <a:rPr lang="de-CH" sz="1600" dirty="0">
                <a:solidFill>
                  <a:schemeClr val="tx1"/>
                </a:solidFill>
              </a:rPr>
              <a:t>Einträge der Schweizerischen Bundesverwaltung (ACH)</a:t>
            </a:r>
          </a:p>
          <a:p>
            <a:pPr marL="285750" indent="-285750">
              <a:buFont typeface="Arial" panose="020B0604020202020204" pitchFamily="34" charset="0"/>
              <a:buChar char="•"/>
            </a:pPr>
            <a:r>
              <a:rPr lang="de-CH" sz="1600" dirty="0">
                <a:solidFill>
                  <a:schemeClr val="tx1"/>
                </a:solidFill>
              </a:rPr>
              <a:t>validierte (= grün hinterlegte) Einträge</a:t>
            </a:r>
          </a:p>
          <a:p>
            <a:endParaRPr lang="de-CH" sz="1600" dirty="0">
              <a:solidFill>
                <a:schemeClr val="tx1"/>
              </a:solidFill>
            </a:endParaRPr>
          </a:p>
          <a:p>
            <a:r>
              <a:rPr lang="de-CH" sz="1600" dirty="0">
                <a:solidFill>
                  <a:schemeClr val="tx1"/>
                </a:solidFill>
              </a:rPr>
              <a:t>Standardmässig wird in folgenden Feldern gesucht:</a:t>
            </a:r>
          </a:p>
          <a:p>
            <a:pPr marL="285750" indent="-285750">
              <a:buFont typeface="Arial" panose="020B0604020202020204" pitchFamily="34" charset="0"/>
              <a:buChar char="•"/>
            </a:pPr>
            <a:r>
              <a:rPr lang="de-CH" sz="1600" dirty="0">
                <a:solidFill>
                  <a:schemeClr val="tx1"/>
                </a:solidFill>
              </a:rPr>
              <a:t>Terminus</a:t>
            </a:r>
          </a:p>
          <a:p>
            <a:pPr marL="285750" indent="-285750">
              <a:buFont typeface="Arial" panose="020B0604020202020204" pitchFamily="34" charset="0"/>
              <a:buChar char="•"/>
            </a:pPr>
            <a:r>
              <a:rPr lang="de-CH" sz="1600" dirty="0">
                <a:solidFill>
                  <a:schemeClr val="tx1"/>
                </a:solidFill>
              </a:rPr>
              <a:t>Name</a:t>
            </a:r>
          </a:p>
          <a:p>
            <a:pPr marL="285750" indent="-285750">
              <a:buFont typeface="Arial" panose="020B0604020202020204" pitchFamily="34" charset="0"/>
              <a:buChar char="•"/>
            </a:pPr>
            <a:r>
              <a:rPr lang="de-CH" sz="1600" dirty="0">
                <a:solidFill>
                  <a:schemeClr val="tx1"/>
                </a:solidFill>
              </a:rPr>
              <a:t>Abkürzung</a:t>
            </a:r>
          </a:p>
          <a:p>
            <a:pPr marL="285750" indent="-285750">
              <a:buFont typeface="Arial" panose="020B0604020202020204" pitchFamily="34" charset="0"/>
              <a:buChar char="•"/>
            </a:pPr>
            <a:r>
              <a:rPr lang="de-CH" sz="1600" dirty="0">
                <a:solidFill>
                  <a:schemeClr val="tx1"/>
                </a:solidFill>
              </a:rPr>
              <a:t>Phraseologie</a:t>
            </a:r>
          </a:p>
          <a:p>
            <a:pPr marL="285750" indent="-285750">
              <a:buFont typeface="Arial" panose="020B0604020202020204" pitchFamily="34" charset="0"/>
              <a:buChar char="•"/>
            </a:pPr>
            <a:r>
              <a:rPr lang="de-CH" sz="1600" dirty="0">
                <a:solidFill>
                  <a:schemeClr val="tx1"/>
                </a:solidFill>
              </a:rPr>
              <a:t>Metadaten</a:t>
            </a:r>
          </a:p>
        </p:txBody>
      </p:sp>
      <p:sp>
        <p:nvSpPr>
          <p:cNvPr id="7" name="Titolo 3"/>
          <p:cNvSpPr txBox="1">
            <a:spLocks/>
          </p:cNvSpPr>
          <p:nvPr/>
        </p:nvSpPr>
        <p:spPr>
          <a:xfrm>
            <a:off x="287414" y="156528"/>
            <a:ext cx="1126156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t>Wie funktioniert die Standardsuche? </a:t>
            </a:r>
          </a:p>
        </p:txBody>
      </p:sp>
      <p:sp>
        <p:nvSpPr>
          <p:cNvPr id="13" name="Foliennummernplatzhalter 12">
            <a:extLst>
              <a:ext uri="{FF2B5EF4-FFF2-40B4-BE49-F238E27FC236}">
                <a16:creationId xmlns:a16="http://schemas.microsoft.com/office/drawing/2014/main" id="{E87627CB-2E60-4F79-AB6B-E8373F04754D}"/>
              </a:ext>
            </a:extLst>
          </p:cNvPr>
          <p:cNvSpPr>
            <a:spLocks noGrp="1"/>
          </p:cNvSpPr>
          <p:nvPr>
            <p:ph type="sldNum" sz="quarter" idx="12"/>
          </p:nvPr>
        </p:nvSpPr>
        <p:spPr/>
        <p:txBody>
          <a:bodyPr/>
          <a:lstStyle/>
          <a:p>
            <a:fld id="{5DD503C0-936A-47CD-B8CB-258622B5B819}" type="slidenum">
              <a:rPr lang="de-CH" smtClean="0"/>
              <a:t>2</a:t>
            </a:fld>
            <a:endParaRPr lang="de-CH" dirty="0"/>
          </a:p>
        </p:txBody>
      </p:sp>
      <p:sp>
        <p:nvSpPr>
          <p:cNvPr id="16" name="Fumetto 2 9">
            <a:extLst>
              <a:ext uri="{FF2B5EF4-FFF2-40B4-BE49-F238E27FC236}">
                <a16:creationId xmlns:a16="http://schemas.microsoft.com/office/drawing/2014/main" id="{7D1CD86C-7394-4539-A375-CE18BA39A4AF}"/>
              </a:ext>
            </a:extLst>
          </p:cNvPr>
          <p:cNvSpPr/>
          <p:nvPr/>
        </p:nvSpPr>
        <p:spPr>
          <a:xfrm>
            <a:off x="9343108" y="4289275"/>
            <a:ext cx="1895182" cy="1080985"/>
          </a:xfrm>
          <a:prstGeom prst="wedgeRoundRectCallout">
            <a:avLst>
              <a:gd name="adj1" fmla="val -81858"/>
              <a:gd name="adj2" fmla="val -257006"/>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Link zur TERMDAT-Hilfe (TERMDAT-Leitfaden, Liste der T-Sammlungen)</a:t>
            </a:r>
          </a:p>
        </p:txBody>
      </p:sp>
    </p:spTree>
    <p:extLst>
      <p:ext uri="{BB962C8B-B14F-4D97-AF65-F5344CB8AC3E}">
        <p14:creationId xmlns:p14="http://schemas.microsoft.com/office/powerpoint/2010/main" val="390302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a:stretch>
            <a:fillRect/>
          </a:stretch>
        </p:blipFill>
        <p:spPr>
          <a:xfrm>
            <a:off x="4722830" y="1753119"/>
            <a:ext cx="6249970" cy="5021478"/>
          </a:xfrm>
          <a:prstGeom prst="rect">
            <a:avLst/>
          </a:prstGeom>
        </p:spPr>
      </p:pic>
      <p:sp>
        <p:nvSpPr>
          <p:cNvPr id="4" name="Titolo 3"/>
          <p:cNvSpPr>
            <a:spLocks noGrp="1"/>
          </p:cNvSpPr>
          <p:nvPr>
            <p:ph type="title"/>
          </p:nvPr>
        </p:nvSpPr>
        <p:spPr>
          <a:xfrm>
            <a:off x="127925" y="196525"/>
            <a:ext cx="11261564" cy="1325563"/>
          </a:xfrm>
        </p:spPr>
        <p:txBody>
          <a:bodyPr/>
          <a:lstStyle/>
          <a:p>
            <a:r>
              <a:rPr lang="de-CH" b="1" dirty="0"/>
              <a:t>Wie funktioniert die Standardsuche? </a:t>
            </a:r>
            <a:br>
              <a:rPr lang="de-CH" b="1" dirty="0"/>
            </a:br>
            <a:r>
              <a:rPr lang="de-CH" dirty="0"/>
              <a:t>Suchbeispiel «Heim»</a:t>
            </a:r>
          </a:p>
        </p:txBody>
      </p:sp>
      <p:sp>
        <p:nvSpPr>
          <p:cNvPr id="6" name="CasellaDiTesto 5"/>
          <p:cNvSpPr txBox="1"/>
          <p:nvPr/>
        </p:nvSpPr>
        <p:spPr>
          <a:xfrm>
            <a:off x="257176" y="1639997"/>
            <a:ext cx="4211130" cy="2031325"/>
          </a:xfrm>
          <a:prstGeom prst="rect">
            <a:avLst/>
          </a:prstGeom>
          <a:noFill/>
        </p:spPr>
        <p:txBody>
          <a:bodyPr wrap="square" rtlCol="0">
            <a:spAutoFit/>
          </a:bodyPr>
          <a:lstStyle/>
          <a:p>
            <a:r>
              <a:rPr lang="de-CH" dirty="0"/>
              <a:t>TERMDAT bietet eine exakte Suche: Priorisiert werden diejenigen Treffer, die genau die gesuchte Zeichenkette enthalten. Mit dem Platzhalter </a:t>
            </a:r>
            <a:r>
              <a:rPr lang="de-CH" b="1" dirty="0"/>
              <a:t>*</a:t>
            </a:r>
            <a:r>
              <a:rPr lang="de-CH" dirty="0"/>
              <a:t> vor, im oder nach dem Suchbegriff kann die Suche erweitert werden (z. B. wird mit «*Heim» auch «Altersheim» gefunden).</a:t>
            </a:r>
          </a:p>
        </p:txBody>
      </p:sp>
    </p:spTree>
    <p:extLst>
      <p:ext uri="{BB962C8B-B14F-4D97-AF65-F5344CB8AC3E}">
        <p14:creationId xmlns:p14="http://schemas.microsoft.com/office/powerpoint/2010/main" val="172566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972273"/>
            <a:ext cx="9818876" cy="5885727"/>
          </a:xfrm>
          <a:prstGeom prst="rect">
            <a:avLst/>
          </a:prstGeom>
        </p:spPr>
      </p:pic>
      <p:sp>
        <p:nvSpPr>
          <p:cNvPr id="4" name="Fumetto 2 3"/>
          <p:cNvSpPr/>
          <p:nvPr/>
        </p:nvSpPr>
        <p:spPr>
          <a:xfrm>
            <a:off x="1763934" y="972273"/>
            <a:ext cx="3687297" cy="1218034"/>
          </a:xfrm>
          <a:prstGeom prst="wedgeRoundRectCallout">
            <a:avLst>
              <a:gd name="adj1" fmla="val -77092"/>
              <a:gd name="adj2" fmla="val 73067"/>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TERMDAT erkennt Zeichenäquivalente: sucht man z. B. nach «</a:t>
            </a:r>
            <a:r>
              <a:rPr lang="de-CH" sz="1600" i="1" dirty="0" err="1">
                <a:solidFill>
                  <a:schemeClr val="tx1"/>
                </a:solidFill>
              </a:rPr>
              <a:t>federal</a:t>
            </a:r>
            <a:r>
              <a:rPr lang="de-CH" sz="1600" i="1" dirty="0">
                <a:solidFill>
                  <a:schemeClr val="tx1"/>
                </a:solidFill>
              </a:rPr>
              <a:t>»</a:t>
            </a:r>
            <a:r>
              <a:rPr lang="de-CH" sz="1600" dirty="0">
                <a:solidFill>
                  <a:schemeClr val="tx1"/>
                </a:solidFill>
              </a:rPr>
              <a:t>,</a:t>
            </a:r>
            <a:r>
              <a:rPr lang="de-CH" sz="1600" i="1" dirty="0">
                <a:solidFill>
                  <a:schemeClr val="tx1"/>
                </a:solidFill>
              </a:rPr>
              <a:t> </a:t>
            </a:r>
            <a:r>
              <a:rPr lang="de-CH" sz="1600" dirty="0">
                <a:solidFill>
                  <a:schemeClr val="tx1"/>
                </a:solidFill>
              </a:rPr>
              <a:t>wird auch «</a:t>
            </a:r>
            <a:r>
              <a:rPr lang="de-CH" sz="1600" i="1" dirty="0" err="1">
                <a:solidFill>
                  <a:schemeClr val="tx1"/>
                </a:solidFill>
              </a:rPr>
              <a:t>fédéral</a:t>
            </a:r>
            <a:r>
              <a:rPr lang="de-CH" sz="1600" i="1" dirty="0">
                <a:solidFill>
                  <a:schemeClr val="tx1"/>
                </a:solidFill>
              </a:rPr>
              <a:t>»</a:t>
            </a:r>
            <a:r>
              <a:rPr lang="de-CH" sz="1600" dirty="0">
                <a:solidFill>
                  <a:schemeClr val="tx1"/>
                </a:solidFill>
              </a:rPr>
              <a:t> gefunden, sucht man nach «</a:t>
            </a:r>
            <a:r>
              <a:rPr lang="de-CH" sz="1600" dirty="0" err="1">
                <a:solidFill>
                  <a:schemeClr val="tx1"/>
                </a:solidFill>
              </a:rPr>
              <a:t>Mortel</a:t>
            </a:r>
            <a:r>
              <a:rPr lang="de-CH" sz="1600" dirty="0">
                <a:solidFill>
                  <a:schemeClr val="tx1"/>
                </a:solidFill>
              </a:rPr>
              <a:t>», auch «Mörtel».</a:t>
            </a:r>
          </a:p>
        </p:txBody>
      </p:sp>
      <p:sp>
        <p:nvSpPr>
          <p:cNvPr id="6" name="Titolo 3"/>
          <p:cNvSpPr txBox="1">
            <a:spLocks/>
          </p:cNvSpPr>
          <p:nvPr/>
        </p:nvSpPr>
        <p:spPr>
          <a:xfrm>
            <a:off x="702084" y="84976"/>
            <a:ext cx="1126156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Standardsuche: Suche mit Zeichenäquivalenten</a:t>
            </a:r>
          </a:p>
        </p:txBody>
      </p:sp>
    </p:spTree>
    <p:extLst>
      <p:ext uri="{BB962C8B-B14F-4D97-AF65-F5344CB8AC3E}">
        <p14:creationId xmlns:p14="http://schemas.microsoft.com/office/powerpoint/2010/main" val="69622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95425" y="1562793"/>
            <a:ext cx="9201150" cy="4248150"/>
          </a:xfrm>
          <a:prstGeom prst="rect">
            <a:avLst/>
          </a:prstGeom>
        </p:spPr>
      </p:pic>
      <p:sp>
        <p:nvSpPr>
          <p:cNvPr id="2" name="Titolo 3"/>
          <p:cNvSpPr txBox="1">
            <a:spLocks/>
          </p:cNvSpPr>
          <p:nvPr/>
        </p:nvSpPr>
        <p:spPr>
          <a:xfrm>
            <a:off x="340821" y="309420"/>
            <a:ext cx="11539699" cy="925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Standardsuche: Search-</a:t>
            </a:r>
            <a:r>
              <a:rPr lang="de-CH" b="1" dirty="0" err="1"/>
              <a:t>as</a:t>
            </a:r>
            <a:r>
              <a:rPr lang="de-CH" b="1" dirty="0"/>
              <a:t>-</a:t>
            </a:r>
            <a:r>
              <a:rPr lang="de-CH" b="1" dirty="0" err="1"/>
              <a:t>you</a:t>
            </a:r>
            <a:r>
              <a:rPr lang="de-CH" b="1" dirty="0"/>
              <a:t>-type</a:t>
            </a:r>
          </a:p>
        </p:txBody>
      </p:sp>
      <p:sp>
        <p:nvSpPr>
          <p:cNvPr id="3" name="Fumetto 2 2"/>
          <p:cNvSpPr/>
          <p:nvPr/>
        </p:nvSpPr>
        <p:spPr>
          <a:xfrm>
            <a:off x="3351729" y="3218649"/>
            <a:ext cx="3346782" cy="1332520"/>
          </a:xfrm>
          <a:prstGeom prst="wedgeRoundRectCallout">
            <a:avLst>
              <a:gd name="adj1" fmla="val -47274"/>
              <a:gd name="adj2" fmla="val -80922"/>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a:solidFill>
                  <a:schemeClr val="tx1"/>
                </a:solidFill>
              </a:rPr>
              <a:t>Search-</a:t>
            </a:r>
            <a:r>
              <a:rPr lang="de-CH" sz="1600" b="1" dirty="0" err="1">
                <a:solidFill>
                  <a:schemeClr val="tx1"/>
                </a:solidFill>
              </a:rPr>
              <a:t>as</a:t>
            </a:r>
            <a:r>
              <a:rPr lang="de-CH" sz="1600" b="1" dirty="0">
                <a:solidFill>
                  <a:schemeClr val="tx1"/>
                </a:solidFill>
              </a:rPr>
              <a:t>-</a:t>
            </a:r>
            <a:r>
              <a:rPr lang="de-CH" sz="1600" b="1" dirty="0" err="1">
                <a:solidFill>
                  <a:schemeClr val="tx1"/>
                </a:solidFill>
              </a:rPr>
              <a:t>you</a:t>
            </a:r>
            <a:r>
              <a:rPr lang="de-CH" sz="1600" b="1" dirty="0">
                <a:solidFill>
                  <a:schemeClr val="tx1"/>
                </a:solidFill>
              </a:rPr>
              <a:t>-type</a:t>
            </a:r>
            <a:r>
              <a:rPr lang="de-CH" sz="1600" dirty="0">
                <a:solidFill>
                  <a:schemeClr val="tx1"/>
                </a:solidFill>
              </a:rPr>
              <a:t>: Ab dem vierten Buchstaben werden automatisch Suchvorschläge aufgelistet.</a:t>
            </a:r>
          </a:p>
        </p:txBody>
      </p:sp>
    </p:spTree>
    <p:extLst>
      <p:ext uri="{BB962C8B-B14F-4D97-AF65-F5344CB8AC3E}">
        <p14:creationId xmlns:p14="http://schemas.microsoft.com/office/powerpoint/2010/main" val="355522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A2119D8-63D4-42D8-A24F-08FE1380B48B}"/>
              </a:ext>
            </a:extLst>
          </p:cNvPr>
          <p:cNvSpPr>
            <a:spLocks noGrp="1"/>
          </p:cNvSpPr>
          <p:nvPr>
            <p:ph type="sldNum" sz="quarter" idx="12"/>
          </p:nvPr>
        </p:nvSpPr>
        <p:spPr/>
        <p:txBody>
          <a:bodyPr/>
          <a:lstStyle/>
          <a:p>
            <a:fld id="{5DD503C0-936A-47CD-B8CB-258622B5B819}" type="slidenum">
              <a:rPr lang="de-CH" smtClean="0"/>
              <a:t>6</a:t>
            </a:fld>
            <a:endParaRPr lang="de-CH"/>
          </a:p>
        </p:txBody>
      </p:sp>
      <p:sp>
        <p:nvSpPr>
          <p:cNvPr id="4" name="CasellaDiTesto 3">
            <a:extLst>
              <a:ext uri="{FF2B5EF4-FFF2-40B4-BE49-F238E27FC236}">
                <a16:creationId xmlns:a16="http://schemas.microsoft.com/office/drawing/2014/main" id="{0B52D3F5-F38B-4CCA-AAA6-472DC4CC0CC8}"/>
              </a:ext>
            </a:extLst>
          </p:cNvPr>
          <p:cNvSpPr txBox="1"/>
          <p:nvPr/>
        </p:nvSpPr>
        <p:spPr>
          <a:xfrm>
            <a:off x="511945" y="2279234"/>
            <a:ext cx="11168109" cy="3645293"/>
          </a:xfrm>
          <a:prstGeom prst="rect">
            <a:avLst/>
          </a:prstGeom>
          <a:noFill/>
        </p:spPr>
        <p:txBody>
          <a:bodyPr wrap="square">
            <a:spAutoFit/>
          </a:bodyPr>
          <a:lstStyle/>
          <a:p>
            <a:pPr marL="180000" lvl="2">
              <a:lnSpc>
                <a:spcPct val="80000"/>
              </a:lnSpc>
              <a:defRPr/>
            </a:pPr>
            <a:r>
              <a:rPr lang="de-CH" sz="2400" dirty="0"/>
              <a:t>Nach einer ersten Suche bleiben </a:t>
            </a:r>
            <a:r>
              <a:rPr lang="de-CH" sz="2400"/>
              <a:t>neu gewählte </a:t>
            </a:r>
            <a:r>
              <a:rPr lang="de-CH" sz="2400" dirty="0"/>
              <a:t>Spracheinstellungen </a:t>
            </a:r>
            <a:r>
              <a:rPr lang="de-CH" sz="2400"/>
              <a:t>solange erhalten, </a:t>
            </a:r>
            <a:r>
              <a:rPr lang="de-CH" sz="2400" dirty="0"/>
              <a:t>bis sie gewechselt werden. Es muss mindestens eine Sprache ausgewählt sein.</a:t>
            </a:r>
          </a:p>
          <a:p>
            <a:pPr marL="180000" lvl="2">
              <a:lnSpc>
                <a:spcPct val="80000"/>
              </a:lnSpc>
              <a:defRPr/>
            </a:pPr>
            <a:endParaRPr lang="de-CH" sz="2400" dirty="0"/>
          </a:p>
          <a:p>
            <a:pPr marL="180000" lvl="2">
              <a:lnSpc>
                <a:spcPct val="80000"/>
              </a:lnSpc>
              <a:defRPr/>
            </a:pPr>
            <a:r>
              <a:rPr lang="de-CH" sz="2400" dirty="0"/>
              <a:t>Beispiel: Ausgangs- und Zielsprachen Deutsch und Italienisch</a:t>
            </a:r>
          </a:p>
          <a:p>
            <a:pPr marL="706438" lvl="2">
              <a:lnSpc>
                <a:spcPct val="80000"/>
              </a:lnSpc>
              <a:defRPr/>
            </a:pPr>
            <a:endParaRPr lang="de-CH" sz="2400" dirty="0"/>
          </a:p>
          <a:p>
            <a:pPr marL="706438" lvl="2">
              <a:lnSpc>
                <a:spcPct val="80000"/>
              </a:lnSpc>
              <a:defRPr/>
            </a:pPr>
            <a:endParaRPr lang="de-CH" sz="2400" dirty="0"/>
          </a:p>
          <a:p>
            <a:pPr marL="706438" lvl="2">
              <a:lnSpc>
                <a:spcPct val="80000"/>
              </a:lnSpc>
              <a:defRPr/>
            </a:pPr>
            <a:endParaRPr lang="de-CH" sz="2400" dirty="0"/>
          </a:p>
          <a:p>
            <a:pPr marL="706438" lvl="2">
              <a:lnSpc>
                <a:spcPct val="80000"/>
              </a:lnSpc>
              <a:defRPr/>
            </a:pPr>
            <a:endParaRPr lang="de-CH" sz="2400" dirty="0"/>
          </a:p>
          <a:p>
            <a:pPr marL="706438" lvl="2">
              <a:lnSpc>
                <a:spcPct val="80000"/>
              </a:lnSpc>
              <a:defRPr/>
            </a:pPr>
            <a:endParaRPr lang="de-CH" sz="2400" dirty="0"/>
          </a:p>
          <a:p>
            <a:pPr marL="706438" lvl="2">
              <a:lnSpc>
                <a:spcPct val="80000"/>
              </a:lnSpc>
              <a:defRPr/>
            </a:pPr>
            <a:endParaRPr lang="de-CH" sz="2400" dirty="0"/>
          </a:p>
          <a:p>
            <a:pPr marL="706438" lvl="2">
              <a:lnSpc>
                <a:spcPct val="80000"/>
              </a:lnSpc>
              <a:defRPr/>
            </a:pPr>
            <a:endParaRPr lang="de-CH" sz="2400" dirty="0"/>
          </a:p>
          <a:p>
            <a:pPr marL="706438" lvl="2">
              <a:lnSpc>
                <a:spcPct val="80000"/>
              </a:lnSpc>
              <a:defRPr/>
            </a:pPr>
            <a:endParaRPr lang="de-CH" sz="2400" dirty="0"/>
          </a:p>
        </p:txBody>
      </p:sp>
      <p:sp>
        <p:nvSpPr>
          <p:cNvPr id="6" name="CasellaDiTesto 5">
            <a:extLst>
              <a:ext uri="{FF2B5EF4-FFF2-40B4-BE49-F238E27FC236}">
                <a16:creationId xmlns:a16="http://schemas.microsoft.com/office/drawing/2014/main" id="{CFE5BA8C-FA6C-4766-AC0A-1FAE96A6C9C9}"/>
              </a:ext>
            </a:extLst>
          </p:cNvPr>
          <p:cNvSpPr txBox="1"/>
          <p:nvPr/>
        </p:nvSpPr>
        <p:spPr>
          <a:xfrm>
            <a:off x="1560412" y="728268"/>
            <a:ext cx="9459521" cy="769441"/>
          </a:xfrm>
          <a:prstGeom prst="rect">
            <a:avLst/>
          </a:prstGeom>
          <a:noFill/>
        </p:spPr>
        <p:txBody>
          <a:bodyPr wrap="square">
            <a:spAutoFit/>
          </a:bodyPr>
          <a:lstStyle/>
          <a:p>
            <a:r>
              <a:rPr lang="de-CH" sz="4400" b="1" dirty="0"/>
              <a:t>Individuelle Spracheinstellungen</a:t>
            </a:r>
            <a:endParaRPr lang="it-CH" sz="4400" dirty="0"/>
          </a:p>
        </p:txBody>
      </p:sp>
      <p:pic>
        <p:nvPicPr>
          <p:cNvPr id="5" name="Grafik 4">
            <a:extLst>
              <a:ext uri="{FF2B5EF4-FFF2-40B4-BE49-F238E27FC236}">
                <a16:creationId xmlns:a16="http://schemas.microsoft.com/office/drawing/2014/main" id="{DEBFC17E-5928-4914-95B8-F56293069DD3}"/>
              </a:ext>
            </a:extLst>
          </p:cNvPr>
          <p:cNvPicPr>
            <a:picLocks noChangeAspect="1"/>
          </p:cNvPicPr>
          <p:nvPr/>
        </p:nvPicPr>
        <p:blipFill>
          <a:blip r:embed="rId2"/>
          <a:stretch>
            <a:fillRect/>
          </a:stretch>
        </p:blipFill>
        <p:spPr>
          <a:xfrm>
            <a:off x="702433" y="3819694"/>
            <a:ext cx="10787132" cy="886294"/>
          </a:xfrm>
          <a:prstGeom prst="rect">
            <a:avLst/>
          </a:prstGeom>
        </p:spPr>
      </p:pic>
    </p:spTree>
    <p:extLst>
      <p:ext uri="{BB962C8B-B14F-4D97-AF65-F5344CB8AC3E}">
        <p14:creationId xmlns:p14="http://schemas.microsoft.com/office/powerpoint/2010/main" val="233554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27925" y="8770"/>
            <a:ext cx="11261564" cy="1325563"/>
          </a:xfrm>
        </p:spPr>
        <p:txBody>
          <a:bodyPr/>
          <a:lstStyle/>
          <a:p>
            <a:r>
              <a:rPr lang="de-CH" b="1" dirty="0"/>
              <a:t>Die Suchergebnisse verstehen: die Trefferliste</a:t>
            </a:r>
          </a:p>
        </p:txBody>
      </p:sp>
      <p:pic>
        <p:nvPicPr>
          <p:cNvPr id="8" name="Immagine 7"/>
          <p:cNvPicPr/>
          <p:nvPr/>
        </p:nvPicPr>
        <p:blipFill>
          <a:blip r:embed="rId2"/>
          <a:stretch>
            <a:fillRect/>
          </a:stretch>
        </p:blipFill>
        <p:spPr>
          <a:xfrm>
            <a:off x="4154379" y="1524140"/>
            <a:ext cx="3208655" cy="4830445"/>
          </a:xfrm>
          <a:prstGeom prst="rect">
            <a:avLst/>
          </a:prstGeom>
        </p:spPr>
      </p:pic>
      <p:sp>
        <p:nvSpPr>
          <p:cNvPr id="9" name="Fumetto 2 8"/>
          <p:cNvSpPr/>
          <p:nvPr/>
        </p:nvSpPr>
        <p:spPr>
          <a:xfrm>
            <a:off x="7939640" y="1334333"/>
            <a:ext cx="3001261" cy="919769"/>
          </a:xfrm>
          <a:prstGeom prst="wedgeRoundRectCallout">
            <a:avLst>
              <a:gd name="adj1" fmla="val -70680"/>
              <a:gd name="adj2" fmla="val 24837"/>
              <a:gd name="adj3" fmla="val 16667"/>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a:solidFill>
                  <a:schemeClr val="tx1"/>
                </a:solidFill>
              </a:rPr>
              <a:t>Grün</a:t>
            </a:r>
            <a:r>
              <a:rPr lang="de-CH" sz="1600" dirty="0">
                <a:solidFill>
                  <a:schemeClr val="tx1"/>
                </a:solidFill>
              </a:rPr>
              <a:t> = validierte Einträge der Sektion Terminologie (ACH)</a:t>
            </a:r>
          </a:p>
        </p:txBody>
      </p:sp>
      <p:sp>
        <p:nvSpPr>
          <p:cNvPr id="10" name="Fumetto 2 9"/>
          <p:cNvSpPr/>
          <p:nvPr/>
        </p:nvSpPr>
        <p:spPr>
          <a:xfrm>
            <a:off x="864815" y="1869505"/>
            <a:ext cx="3001261" cy="919769"/>
          </a:xfrm>
          <a:prstGeom prst="wedgeRoundRectCallout">
            <a:avLst>
              <a:gd name="adj1" fmla="val 64651"/>
              <a:gd name="adj2" fmla="val 13277"/>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Code und Titel der </a:t>
            </a:r>
            <a:r>
              <a:rPr lang="de-CH" sz="1600" b="1" dirty="0" err="1">
                <a:solidFill>
                  <a:schemeClr val="tx1"/>
                </a:solidFill>
              </a:rPr>
              <a:t>Terminologiesammlung</a:t>
            </a:r>
            <a:endParaRPr lang="de-CH" sz="1600" b="1" dirty="0">
              <a:solidFill>
                <a:schemeClr val="tx1"/>
              </a:solidFill>
            </a:endParaRPr>
          </a:p>
        </p:txBody>
      </p:sp>
      <p:sp>
        <p:nvSpPr>
          <p:cNvPr id="11" name="Fumetto 2 10"/>
          <p:cNvSpPr/>
          <p:nvPr/>
        </p:nvSpPr>
        <p:spPr>
          <a:xfrm>
            <a:off x="7939639" y="2659896"/>
            <a:ext cx="3449850" cy="1805778"/>
          </a:xfrm>
          <a:prstGeom prst="wedgeRoundRectCallout">
            <a:avLst>
              <a:gd name="adj1" fmla="val -70680"/>
              <a:gd name="adj2" fmla="val 24837"/>
              <a:gd name="adj3" fmla="val 16667"/>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a:solidFill>
                  <a:schemeClr val="tx1"/>
                </a:solidFill>
              </a:rPr>
              <a:t>Grau</a:t>
            </a:r>
            <a:r>
              <a:rPr lang="de-CH" sz="1600" dirty="0">
                <a:solidFill>
                  <a:schemeClr val="tx1"/>
                </a:solidFill>
              </a:rPr>
              <a:t> = Einträge, die nicht von der Sektion Terminologie erfasst worden sind (z. B. kantonale Einträge oder Einträge anderer </a:t>
            </a:r>
            <a:r>
              <a:rPr lang="de-CH" sz="1600" dirty="0" err="1">
                <a:solidFill>
                  <a:schemeClr val="tx1"/>
                </a:solidFill>
              </a:rPr>
              <a:t>Terminologiebüros</a:t>
            </a:r>
            <a:r>
              <a:rPr lang="de-CH" sz="1600" dirty="0">
                <a:solidFill>
                  <a:schemeClr val="tx1"/>
                </a:solidFill>
              </a:rPr>
              <a:t>). Der Bearbeitungsstatus ist im Eintragskopf ersichtlich.</a:t>
            </a:r>
          </a:p>
        </p:txBody>
      </p:sp>
      <p:sp>
        <p:nvSpPr>
          <p:cNvPr id="12" name="Fumetto 2 11"/>
          <p:cNvSpPr/>
          <p:nvPr/>
        </p:nvSpPr>
        <p:spPr>
          <a:xfrm>
            <a:off x="7651337" y="5193129"/>
            <a:ext cx="3001261" cy="919769"/>
          </a:xfrm>
          <a:prstGeom prst="wedgeRoundRectCallout">
            <a:avLst>
              <a:gd name="adj1" fmla="val -79537"/>
              <a:gd name="adj2" fmla="val -36431"/>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a:solidFill>
                  <a:schemeClr val="tx1"/>
                </a:solidFill>
              </a:rPr>
              <a:t>Abkürzungen</a:t>
            </a:r>
            <a:r>
              <a:rPr lang="de-CH" sz="1600" dirty="0">
                <a:solidFill>
                  <a:schemeClr val="tx1"/>
                </a:solidFill>
              </a:rPr>
              <a:t> werden neben dem Synonym angezeigt, auf das sie sich beziehen.</a:t>
            </a:r>
          </a:p>
        </p:txBody>
      </p:sp>
      <p:sp>
        <p:nvSpPr>
          <p:cNvPr id="13" name="Fumetto 2 12"/>
          <p:cNvSpPr/>
          <p:nvPr/>
        </p:nvSpPr>
        <p:spPr>
          <a:xfrm>
            <a:off x="576512" y="5100981"/>
            <a:ext cx="3001261" cy="919769"/>
          </a:xfrm>
          <a:prstGeom prst="wedgeRoundRectCallout">
            <a:avLst>
              <a:gd name="adj1" fmla="val 65714"/>
              <a:gd name="adj2" fmla="val -2907"/>
              <a:gd name="adj3" fmla="val 16667"/>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a:solidFill>
                  <a:schemeClr val="tx1"/>
                </a:solidFill>
              </a:rPr>
              <a:t>Gelb</a:t>
            </a:r>
            <a:r>
              <a:rPr lang="de-CH" sz="1600" dirty="0">
                <a:solidFill>
                  <a:schemeClr val="tx1"/>
                </a:solidFill>
              </a:rPr>
              <a:t> = Einträge der Sektion Terminologie (ACH), die in Bearbeitung sind.</a:t>
            </a:r>
          </a:p>
        </p:txBody>
      </p:sp>
    </p:spTree>
    <p:extLst>
      <p:ext uri="{BB962C8B-B14F-4D97-AF65-F5344CB8AC3E}">
        <p14:creationId xmlns:p14="http://schemas.microsoft.com/office/powerpoint/2010/main" val="248631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26FBFD89-18E1-4A14-BAEB-7573012E63FA}"/>
              </a:ext>
            </a:extLst>
          </p:cNvPr>
          <p:cNvPicPr>
            <a:picLocks noChangeAspect="1"/>
          </p:cNvPicPr>
          <p:nvPr/>
        </p:nvPicPr>
        <p:blipFill>
          <a:blip r:embed="rId2"/>
          <a:stretch>
            <a:fillRect/>
          </a:stretch>
        </p:blipFill>
        <p:spPr>
          <a:xfrm>
            <a:off x="255758" y="1258641"/>
            <a:ext cx="11248913" cy="3268306"/>
          </a:xfrm>
          <a:prstGeom prst="rect">
            <a:avLst/>
          </a:prstGeom>
        </p:spPr>
      </p:pic>
      <p:sp>
        <p:nvSpPr>
          <p:cNvPr id="2" name="Titolo 1"/>
          <p:cNvSpPr>
            <a:spLocks noGrp="1"/>
          </p:cNvSpPr>
          <p:nvPr>
            <p:ph type="title"/>
          </p:nvPr>
        </p:nvSpPr>
        <p:spPr>
          <a:xfrm>
            <a:off x="168348" y="78046"/>
            <a:ext cx="10515600" cy="1325563"/>
          </a:xfrm>
        </p:spPr>
        <p:txBody>
          <a:bodyPr/>
          <a:lstStyle/>
          <a:p>
            <a:r>
              <a:rPr lang="de-CH" b="1" dirty="0"/>
              <a:t>Wie funktioniert die erweiterte Suche?</a:t>
            </a:r>
          </a:p>
        </p:txBody>
      </p:sp>
      <p:sp>
        <p:nvSpPr>
          <p:cNvPr id="5" name="CasellaDiTesto 4"/>
          <p:cNvSpPr txBox="1"/>
          <p:nvPr/>
        </p:nvSpPr>
        <p:spPr>
          <a:xfrm>
            <a:off x="311685" y="4722196"/>
            <a:ext cx="11248913" cy="1754326"/>
          </a:xfrm>
          <a:prstGeom prst="rect">
            <a:avLst/>
          </a:prstGeom>
          <a:noFill/>
        </p:spPr>
        <p:txBody>
          <a:bodyPr wrap="square" rtlCol="0">
            <a:spAutoFit/>
          </a:bodyPr>
          <a:lstStyle/>
          <a:p>
            <a:r>
              <a:rPr lang="de-CH" dirty="0"/>
              <a:t>Die erweiterte Suche wird verwendet, um die Suchergebnisse gezielt zu beschränken oder auszuweiten. Dabei lassen sich Suchkriterien priorisieren oder als </a:t>
            </a:r>
            <a:r>
              <a:rPr lang="de-CH" b="1" dirty="0"/>
              <a:t>Filter</a:t>
            </a:r>
            <a:r>
              <a:rPr lang="de-CH" dirty="0"/>
              <a:t> verwenden – auch in Kombination möglich. Es kann z. B. ein Fachgebiet priorisiert oder es können die Einträge einer Terminologiesammlung ausgefiltert werden.</a:t>
            </a:r>
            <a:r>
              <a:rPr lang="de-CH" sz="1800" dirty="0"/>
              <a:t> </a:t>
            </a:r>
            <a:r>
              <a:rPr lang="de-CH" dirty="0"/>
              <a:t>Wird z. B. «Priorisieren» für die T-Sammlung INFEC20 eingestellt, so werden zuerst die Treffer aus dieser T-Sammlung angezeigt und anschliessend weitere Treffer aus anderen T-Sammlungen. Ist «Priorisieren» nicht aktiviert, werden nur Treffer aus INFEC20 angezeigt (Filter). </a:t>
            </a:r>
          </a:p>
        </p:txBody>
      </p:sp>
      <p:sp>
        <p:nvSpPr>
          <p:cNvPr id="10" name="Fumetto 2 9"/>
          <p:cNvSpPr/>
          <p:nvPr/>
        </p:nvSpPr>
        <p:spPr>
          <a:xfrm>
            <a:off x="4175228" y="2130871"/>
            <a:ext cx="2266950" cy="1143002"/>
          </a:xfrm>
          <a:prstGeom prst="wedgeRoundRectCallout">
            <a:avLst>
              <a:gd name="adj1" fmla="val -56609"/>
              <a:gd name="adj2" fmla="val 28559"/>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Ist «Priorisieren» nicht aktiviert, werden die Suchparameter als </a:t>
            </a:r>
            <a:r>
              <a:rPr lang="de-CH" sz="1600" b="1" dirty="0">
                <a:solidFill>
                  <a:schemeClr val="tx1"/>
                </a:solidFill>
              </a:rPr>
              <a:t>Filter</a:t>
            </a:r>
            <a:r>
              <a:rPr lang="de-CH" sz="1600" dirty="0">
                <a:solidFill>
                  <a:schemeClr val="tx1"/>
                </a:solidFill>
              </a:rPr>
              <a:t> verwendet.</a:t>
            </a:r>
          </a:p>
        </p:txBody>
      </p:sp>
      <p:sp>
        <p:nvSpPr>
          <p:cNvPr id="13" name="Foliennummernplatzhalter 12">
            <a:extLst>
              <a:ext uri="{FF2B5EF4-FFF2-40B4-BE49-F238E27FC236}">
                <a16:creationId xmlns:a16="http://schemas.microsoft.com/office/drawing/2014/main" id="{B3F58F96-002A-4854-9680-09F091D07E8A}"/>
              </a:ext>
            </a:extLst>
          </p:cNvPr>
          <p:cNvSpPr>
            <a:spLocks noGrp="1"/>
          </p:cNvSpPr>
          <p:nvPr>
            <p:ph type="sldNum" sz="quarter" idx="12"/>
          </p:nvPr>
        </p:nvSpPr>
        <p:spPr/>
        <p:txBody>
          <a:bodyPr/>
          <a:lstStyle/>
          <a:p>
            <a:fld id="{5DD503C0-936A-47CD-B8CB-258622B5B819}" type="slidenum">
              <a:rPr lang="de-CH" smtClean="0"/>
              <a:t>8</a:t>
            </a:fld>
            <a:endParaRPr lang="de-CH" dirty="0"/>
          </a:p>
        </p:txBody>
      </p:sp>
      <p:sp>
        <p:nvSpPr>
          <p:cNvPr id="16" name="Fumetto 2 9">
            <a:extLst>
              <a:ext uri="{FF2B5EF4-FFF2-40B4-BE49-F238E27FC236}">
                <a16:creationId xmlns:a16="http://schemas.microsoft.com/office/drawing/2014/main" id="{4926EE8A-14BA-491D-A7E7-8022F4309BDB}"/>
              </a:ext>
            </a:extLst>
          </p:cNvPr>
          <p:cNvSpPr/>
          <p:nvPr/>
        </p:nvSpPr>
        <p:spPr>
          <a:xfrm>
            <a:off x="4487334" y="3479623"/>
            <a:ext cx="2560053" cy="857117"/>
          </a:xfrm>
          <a:prstGeom prst="wedgeRoundRectCallout">
            <a:avLst>
              <a:gd name="adj1" fmla="val 81422"/>
              <a:gd name="adj2" fmla="val -65386"/>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Auswahl der Felder, in denen gesucht werden soll</a:t>
            </a:r>
          </a:p>
        </p:txBody>
      </p:sp>
    </p:spTree>
    <p:extLst>
      <p:ext uri="{BB962C8B-B14F-4D97-AF65-F5344CB8AC3E}">
        <p14:creationId xmlns:p14="http://schemas.microsoft.com/office/powerpoint/2010/main" val="231476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12192000" cy="3823564"/>
          </a:xfrm>
          <a:prstGeom prst="rect">
            <a:avLst/>
          </a:prstGeom>
        </p:spPr>
      </p:pic>
      <p:pic>
        <p:nvPicPr>
          <p:cNvPr id="3" name="Immagine 2"/>
          <p:cNvPicPr>
            <a:picLocks noChangeAspect="1"/>
          </p:cNvPicPr>
          <p:nvPr/>
        </p:nvPicPr>
        <p:blipFill>
          <a:blip r:embed="rId3"/>
          <a:stretch>
            <a:fillRect/>
          </a:stretch>
        </p:blipFill>
        <p:spPr>
          <a:xfrm>
            <a:off x="0" y="3462621"/>
            <a:ext cx="12192000" cy="3395379"/>
          </a:xfrm>
          <a:prstGeom prst="rect">
            <a:avLst/>
          </a:prstGeom>
        </p:spPr>
      </p:pic>
      <p:sp>
        <p:nvSpPr>
          <p:cNvPr id="4" name="CasellaDiTesto 3"/>
          <p:cNvSpPr txBox="1"/>
          <p:nvPr/>
        </p:nvSpPr>
        <p:spPr>
          <a:xfrm>
            <a:off x="0" y="3425588"/>
            <a:ext cx="12192000" cy="504967"/>
          </a:xfrm>
          <a:prstGeom prst="rect">
            <a:avLst/>
          </a:prstGeom>
          <a:solidFill>
            <a:schemeClr val="bg1"/>
          </a:solidFill>
        </p:spPr>
        <p:txBody>
          <a:bodyPr wrap="square" rtlCol="0">
            <a:spAutoFit/>
          </a:bodyPr>
          <a:lstStyle/>
          <a:p>
            <a:endParaRPr lang="de-CH" dirty="0"/>
          </a:p>
        </p:txBody>
      </p:sp>
      <p:sp>
        <p:nvSpPr>
          <p:cNvPr id="5" name="Ovale 4"/>
          <p:cNvSpPr/>
          <p:nvPr/>
        </p:nvSpPr>
        <p:spPr>
          <a:xfrm>
            <a:off x="5303520" y="4929050"/>
            <a:ext cx="1010194" cy="3135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Fumetto 2 5"/>
          <p:cNvSpPr/>
          <p:nvPr/>
        </p:nvSpPr>
        <p:spPr>
          <a:xfrm>
            <a:off x="9177439" y="3193304"/>
            <a:ext cx="2266950" cy="667293"/>
          </a:xfrm>
          <a:prstGeom prst="wedgeRoundRectCallout">
            <a:avLst>
              <a:gd name="adj1" fmla="val 64455"/>
              <a:gd name="adj2" fmla="val 91027"/>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rPr>
              <a:t>Blaues Häkchen = Parameter der erweiterten Suche sind aktiviert</a:t>
            </a:r>
          </a:p>
        </p:txBody>
      </p:sp>
      <p:sp>
        <p:nvSpPr>
          <p:cNvPr id="7" name="Fumetto 2 6"/>
          <p:cNvSpPr/>
          <p:nvPr/>
        </p:nvSpPr>
        <p:spPr>
          <a:xfrm>
            <a:off x="6500296" y="966652"/>
            <a:ext cx="2266950" cy="1846218"/>
          </a:xfrm>
          <a:prstGeom prst="wedgeRoundRectCallout">
            <a:avLst>
              <a:gd name="adj1" fmla="val -58146"/>
              <a:gd name="adj2" fmla="val -17155"/>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tx1"/>
                </a:solidFill>
              </a:rPr>
              <a:t>Priorisieren</a:t>
            </a:r>
            <a:r>
              <a:rPr lang="de-CH" sz="1400" dirty="0">
                <a:solidFill>
                  <a:schemeClr val="tx1"/>
                </a:solidFill>
              </a:rPr>
              <a:t> = es werden alle Einträge mit dem Treffer «Arzneimittel» angezeigt. Die Einträge aus der TSS16 werden dabei zuerst angezeigt. </a:t>
            </a:r>
          </a:p>
        </p:txBody>
      </p:sp>
      <p:sp>
        <p:nvSpPr>
          <p:cNvPr id="9" name="Ovale 8"/>
          <p:cNvSpPr/>
          <p:nvPr/>
        </p:nvSpPr>
        <p:spPr>
          <a:xfrm>
            <a:off x="5303520" y="1556040"/>
            <a:ext cx="1010194" cy="3135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Ovale 9"/>
          <p:cNvSpPr/>
          <p:nvPr/>
        </p:nvSpPr>
        <p:spPr>
          <a:xfrm>
            <a:off x="0" y="966652"/>
            <a:ext cx="1010194" cy="3379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Ovale 10"/>
          <p:cNvSpPr/>
          <p:nvPr/>
        </p:nvSpPr>
        <p:spPr>
          <a:xfrm>
            <a:off x="0" y="4386518"/>
            <a:ext cx="1010194" cy="3135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Fumetto 2 11"/>
          <p:cNvSpPr/>
          <p:nvPr/>
        </p:nvSpPr>
        <p:spPr>
          <a:xfrm>
            <a:off x="6726719" y="4985657"/>
            <a:ext cx="2266950" cy="667293"/>
          </a:xfrm>
          <a:prstGeom prst="wedgeRoundRectCallout">
            <a:avLst>
              <a:gd name="adj1" fmla="val -58146"/>
              <a:gd name="adj2" fmla="val -17155"/>
              <a:gd name="adj3" fmla="val 16667"/>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tx1"/>
                </a:solidFill>
              </a:rPr>
              <a:t>Filter</a:t>
            </a:r>
            <a:r>
              <a:rPr lang="de-CH" sz="1400" dirty="0">
                <a:solidFill>
                  <a:schemeClr val="tx1"/>
                </a:solidFill>
              </a:rPr>
              <a:t> = weniger Treffer (nur Einträge aus der T-Sammlung TSS16).</a:t>
            </a:r>
          </a:p>
        </p:txBody>
      </p:sp>
      <p:sp>
        <p:nvSpPr>
          <p:cNvPr id="14" name="Ovale 13"/>
          <p:cNvSpPr/>
          <p:nvPr/>
        </p:nvSpPr>
        <p:spPr>
          <a:xfrm>
            <a:off x="11249891" y="4076113"/>
            <a:ext cx="942109" cy="4388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5160063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930</Words>
  <Application>Microsoft Office PowerPoint</Application>
  <PresentationFormat>Breitbild</PresentationFormat>
  <Paragraphs>105</Paragraphs>
  <Slides>14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Calibri Light</vt:lpstr>
      <vt:lpstr>Tema di Office</vt:lpstr>
      <vt:lpstr>TERMDAT 3.0</vt:lpstr>
      <vt:lpstr>PowerPoint-Präsentation</vt:lpstr>
      <vt:lpstr>Wie funktioniert die Standardsuche?  Suchbeispiel «Heim»</vt:lpstr>
      <vt:lpstr>PowerPoint-Präsentation</vt:lpstr>
      <vt:lpstr>PowerPoint-Präsentation</vt:lpstr>
      <vt:lpstr>PowerPoint-Präsentation</vt:lpstr>
      <vt:lpstr>Die Suchergebnisse verstehen: die Trefferliste</vt:lpstr>
      <vt:lpstr>Wie funktioniert die erweiterte Suche?</vt:lpstr>
      <vt:lpstr>PowerPoint-Präsentation</vt:lpstr>
      <vt:lpstr>  Weitere Suchkriterien: «Suche in:»</vt:lpstr>
      <vt:lpstr>Einzelne Einträge gezielt suchen</vt:lpstr>
      <vt:lpstr>(Fach-/Sachgebiete) TERMDAT-Klassifikation</vt:lpstr>
      <vt:lpstr>Anzeigemöglichkeiten</vt:lpstr>
      <vt:lpstr>Der TERMDAT - Eintrag</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Messina Chiara BK</dc:creator>
  <cp:lastModifiedBy>Aviolat Madeleine BK</cp:lastModifiedBy>
  <cp:revision>73</cp:revision>
  <cp:lastPrinted>2022-05-10T06:48:36Z</cp:lastPrinted>
  <dcterms:created xsi:type="dcterms:W3CDTF">2022-04-20T13:11:06Z</dcterms:created>
  <dcterms:modified xsi:type="dcterms:W3CDTF">2024-01-30T16:25:38Z</dcterms:modified>
</cp:coreProperties>
</file>